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0CA9B087-3FEA-4226-888F-17EA199C2F59}"/>
    <pc:docChg chg="custSel modSld">
      <pc:chgData name="Jasmine Bhatti - Elements" userId="4fe3eab0-4b19-4319-994a-c3444119a00a" providerId="ADAL" clId="{0CA9B087-3FEA-4226-888F-17EA199C2F59}" dt="2024-03-13T13:46:26.358" v="63" actId="113"/>
      <pc:docMkLst>
        <pc:docMk/>
      </pc:docMkLst>
      <pc:sldChg chg="delSp modSp mod">
        <pc:chgData name="Jasmine Bhatti - Elements" userId="4fe3eab0-4b19-4319-994a-c3444119a00a" providerId="ADAL" clId="{0CA9B087-3FEA-4226-888F-17EA199C2F59}" dt="2024-03-13T13:46:26.358" v="63" actId="113"/>
        <pc:sldMkLst>
          <pc:docMk/>
          <pc:sldMk cId="1074321042" sldId="256"/>
        </pc:sldMkLst>
        <pc:spChg chg="del">
          <ac:chgData name="Jasmine Bhatti - Elements" userId="4fe3eab0-4b19-4319-994a-c3444119a00a" providerId="ADAL" clId="{0CA9B087-3FEA-4226-888F-17EA199C2F59}" dt="2024-03-13T13:45:41.841" v="45" actId="478"/>
          <ac:spMkLst>
            <pc:docMk/>
            <pc:sldMk cId="1074321042" sldId="256"/>
            <ac:spMk id="53" creationId="{2BE9DFE9-D2AE-C14C-AB63-41C6DF192559}"/>
          </ac:spMkLst>
        </pc:spChg>
        <pc:spChg chg="del mod">
          <ac:chgData name="Jasmine Bhatti - Elements" userId="4fe3eab0-4b19-4319-994a-c3444119a00a" providerId="ADAL" clId="{0CA9B087-3FEA-4226-888F-17EA199C2F59}" dt="2024-03-13T13:45:41.841" v="47"/>
          <ac:spMkLst>
            <pc:docMk/>
            <pc:sldMk cId="1074321042" sldId="256"/>
            <ac:spMk id="54" creationId="{B87A07DE-C984-5043-ABB4-D3D967D43357}"/>
          </ac:spMkLst>
        </pc:spChg>
        <pc:spChg chg="del">
          <ac:chgData name="Jasmine Bhatti - Elements" userId="4fe3eab0-4b19-4319-994a-c3444119a00a" providerId="ADAL" clId="{0CA9B087-3FEA-4226-888F-17EA199C2F59}" dt="2024-03-13T13:44:26.361" v="42" actId="478"/>
          <ac:spMkLst>
            <pc:docMk/>
            <pc:sldMk cId="1074321042" sldId="256"/>
            <ac:spMk id="55" creationId="{E2392CED-199C-044B-8C83-9528D182044C}"/>
          </ac:spMkLst>
        </pc:spChg>
        <pc:spChg chg="mod">
          <ac:chgData name="Jasmine Bhatti - Elements" userId="4fe3eab0-4b19-4319-994a-c3444119a00a" providerId="ADAL" clId="{0CA9B087-3FEA-4226-888F-17EA199C2F59}" dt="2024-03-13T13:44:37.059" v="43" actId="255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0CA9B087-3FEA-4226-888F-17EA199C2F59}" dt="2024-03-13T13:43:26.805" v="28" actId="478"/>
          <ac:spMkLst>
            <pc:docMk/>
            <pc:sldMk cId="1074321042" sldId="256"/>
            <ac:spMk id="57" creationId="{F42C74E4-6C67-AB42-B00E-14010A9DAB4A}"/>
          </ac:spMkLst>
        </pc:spChg>
        <pc:spChg chg="mod">
          <ac:chgData name="Jasmine Bhatti - Elements" userId="4fe3eab0-4b19-4319-994a-c3444119a00a" providerId="ADAL" clId="{0CA9B087-3FEA-4226-888F-17EA199C2F59}" dt="2024-03-13T13:43:37.274" v="30" actId="1076"/>
          <ac:spMkLst>
            <pc:docMk/>
            <pc:sldMk cId="1074321042" sldId="256"/>
            <ac:spMk id="58" creationId="{A8E84878-B999-3E45-A62E-A5D9A1ABF6E1}"/>
          </ac:spMkLst>
        </pc:spChg>
        <pc:spChg chg="mod">
          <ac:chgData name="Jasmine Bhatti - Elements" userId="4fe3eab0-4b19-4319-994a-c3444119a00a" providerId="ADAL" clId="{0CA9B087-3FEA-4226-888F-17EA199C2F59}" dt="2024-03-13T13:46:26.358" v="63" actId="113"/>
          <ac:spMkLst>
            <pc:docMk/>
            <pc:sldMk cId="1074321042" sldId="256"/>
            <ac:spMk id="231" creationId="{FA468CC4-DA3D-D04C-A0F3-908B66B1ED58}"/>
          </ac:spMkLst>
        </pc:spChg>
        <pc:spChg chg="mod">
          <ac:chgData name="Jasmine Bhatti - Elements" userId="4fe3eab0-4b19-4319-994a-c3444119a00a" providerId="ADAL" clId="{0CA9B087-3FEA-4226-888F-17EA199C2F59}" dt="2024-03-13T13:42:50.377" v="15" actId="20577"/>
          <ac:spMkLst>
            <pc:docMk/>
            <pc:sldMk cId="1074321042" sldId="256"/>
            <ac:spMk id="253" creationId="{59B4214B-7D80-CF6A-C782-10F69ABA50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4351" y="-9143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34264" y="6827636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4692" y="4958139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7928438" y="13227221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BB1-Year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41392" y="8914103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BB2-Year 5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085331" y="15136909"/>
            <a:ext cx="1214980" cy="130486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9"/>
            <a:ext cx="841075" cy="880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BB1-Year 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876783" y="15340144"/>
            <a:ext cx="0" cy="3666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876783" y="16011622"/>
            <a:ext cx="0" cy="2046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847499" y="15334759"/>
            <a:ext cx="1" cy="2157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601082" y="16000708"/>
            <a:ext cx="0" cy="2388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4929601" y="15415558"/>
            <a:ext cx="627" cy="2075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4424710" y="16045946"/>
            <a:ext cx="0" cy="204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4006152" y="15343392"/>
            <a:ext cx="627" cy="2368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7871564" y="10928006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173580" y="11056198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694593" y="11547524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1394717" y="11612652"/>
            <a:ext cx="660345" cy="147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812983" y="16047961"/>
            <a:ext cx="16049" cy="2107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3" y="14759830"/>
            <a:ext cx="697996" cy="1744991"/>
          </a:xfrm>
          <a:prstGeom prst="rect">
            <a:avLst/>
          </a:prstGeom>
        </p:spPr>
      </p:pic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3153108" y="15334759"/>
            <a:ext cx="0" cy="2416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V="1">
            <a:off x="2886020" y="16000861"/>
            <a:ext cx="11172" cy="2837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 flipV="1">
            <a:off x="1898780" y="16000708"/>
            <a:ext cx="126528" cy="2705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55D8D665-85EA-4BF1-B6C2-A52C3A9260DC}"/>
              </a:ext>
            </a:extLst>
          </p:cNvPr>
          <p:cNvCxnSpPr>
            <a:cxnSpLocks/>
          </p:cNvCxnSpPr>
          <p:nvPr/>
        </p:nvCxnSpPr>
        <p:spPr>
          <a:xfrm>
            <a:off x="620099" y="15092155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2462352" y="13155066"/>
            <a:ext cx="4115" cy="3184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EE1B1BE-FD5F-4B20-B018-7A50F36F26B4}"/>
              </a:ext>
            </a:extLst>
          </p:cNvPr>
          <p:cNvCxnSpPr>
            <a:cxnSpLocks/>
          </p:cNvCxnSpPr>
          <p:nvPr/>
        </p:nvCxnSpPr>
        <p:spPr>
          <a:xfrm>
            <a:off x="914001" y="14054404"/>
            <a:ext cx="216624" cy="1146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F52F4AD-7FD7-46EA-8CF6-709D7AEBBF7E}"/>
              </a:ext>
            </a:extLst>
          </p:cNvPr>
          <p:cNvCxnSpPr>
            <a:cxnSpLocks/>
          </p:cNvCxnSpPr>
          <p:nvPr/>
        </p:nvCxnSpPr>
        <p:spPr>
          <a:xfrm flipH="1">
            <a:off x="4773773" y="13218468"/>
            <a:ext cx="1053" cy="3106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3090824" y="13772840"/>
            <a:ext cx="0" cy="281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</p:cNvCxnSpPr>
          <p:nvPr/>
        </p:nvCxnSpPr>
        <p:spPr>
          <a:xfrm flipV="1">
            <a:off x="5280589" y="13761789"/>
            <a:ext cx="0" cy="389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9EDCE93-95D6-429F-A352-FD43DBE83112}"/>
              </a:ext>
            </a:extLst>
          </p:cNvPr>
          <p:cNvCxnSpPr>
            <a:cxnSpLocks/>
          </p:cNvCxnSpPr>
          <p:nvPr/>
        </p:nvCxnSpPr>
        <p:spPr>
          <a:xfrm flipV="1">
            <a:off x="7394670" y="13772840"/>
            <a:ext cx="1" cy="4462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 flipH="1">
            <a:off x="8300311" y="11592078"/>
            <a:ext cx="601302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587783" y="11576303"/>
            <a:ext cx="0" cy="250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H="1">
            <a:off x="6131362" y="10971876"/>
            <a:ext cx="7008" cy="1848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 flipV="1">
            <a:off x="5411040" y="11694430"/>
            <a:ext cx="0" cy="344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>
            <a:off x="5191265" y="10865322"/>
            <a:ext cx="0" cy="3261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705225" y="11715189"/>
            <a:ext cx="7162" cy="3363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 flipH="1">
            <a:off x="4101909" y="11090047"/>
            <a:ext cx="2067" cy="1404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 flipH="1" flipV="1">
            <a:off x="3520333" y="11678372"/>
            <a:ext cx="2720" cy="344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>
            <a:off x="3183856" y="11028410"/>
            <a:ext cx="1355" cy="1630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H="1" flipV="1">
            <a:off x="1539145" y="10863925"/>
            <a:ext cx="457800" cy="9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724967" y="9948882"/>
            <a:ext cx="669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1785122" y="8854091"/>
            <a:ext cx="0" cy="3949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241728" y="9380779"/>
            <a:ext cx="0" cy="346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731016" y="8972864"/>
            <a:ext cx="0" cy="2618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2951804" y="9543011"/>
            <a:ext cx="0" cy="2101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4512174" y="8874410"/>
            <a:ext cx="19578" cy="1786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645F525-DF7A-4582-BA5B-476916A29531}"/>
              </a:ext>
            </a:extLst>
          </p:cNvPr>
          <p:cNvCxnSpPr>
            <a:cxnSpLocks/>
          </p:cNvCxnSpPr>
          <p:nvPr/>
        </p:nvCxnSpPr>
        <p:spPr>
          <a:xfrm flipV="1">
            <a:off x="4860131" y="9459746"/>
            <a:ext cx="0" cy="2836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5400217" y="8891954"/>
            <a:ext cx="0" cy="2645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7095489" y="9506539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>
            <a:off x="8060692" y="8421879"/>
            <a:ext cx="36692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V="1">
            <a:off x="7599442" y="7368661"/>
            <a:ext cx="0" cy="2825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6807833" y="7369878"/>
            <a:ext cx="6884" cy="2028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 flipH="1">
            <a:off x="8651539" y="7825817"/>
            <a:ext cx="308398" cy="489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8200189" y="6704663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 flipH="1">
            <a:off x="6749299" y="6637689"/>
            <a:ext cx="8262" cy="2507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5719175" y="6699920"/>
            <a:ext cx="0" cy="2083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5890648" y="7328421"/>
            <a:ext cx="11385" cy="2794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H="1" flipV="1">
            <a:off x="4457537" y="7349788"/>
            <a:ext cx="12225" cy="2891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3331924" y="7404746"/>
            <a:ext cx="19936" cy="2324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 flipH="1">
            <a:off x="4330438" y="6593506"/>
            <a:ext cx="1" cy="3403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 flipV="1">
            <a:off x="1435530" y="7346548"/>
            <a:ext cx="505491" cy="2266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878162" y="6424955"/>
            <a:ext cx="409222" cy="1458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>
            <a:off x="1452747" y="6282669"/>
            <a:ext cx="685336" cy="1864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EA179B3-FBA6-4B53-8909-B048EDCD3EE6}"/>
              </a:ext>
            </a:extLst>
          </p:cNvPr>
          <p:cNvCxnSpPr>
            <a:cxnSpLocks/>
          </p:cNvCxnSpPr>
          <p:nvPr/>
        </p:nvCxnSpPr>
        <p:spPr>
          <a:xfrm flipV="1">
            <a:off x="1024749" y="6968756"/>
            <a:ext cx="360138" cy="119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C89C9BD-AD09-42EC-A566-478D7DF5360B}"/>
              </a:ext>
            </a:extLst>
          </p:cNvPr>
          <p:cNvCxnSpPr>
            <a:cxnSpLocks/>
          </p:cNvCxnSpPr>
          <p:nvPr/>
        </p:nvCxnSpPr>
        <p:spPr>
          <a:xfrm>
            <a:off x="945981" y="5129614"/>
            <a:ext cx="497215" cy="3938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6B16E92-08BB-4028-80CD-EE04B54A8F5B}"/>
              </a:ext>
            </a:extLst>
          </p:cNvPr>
          <p:cNvCxnSpPr>
            <a:cxnSpLocks/>
          </p:cNvCxnSpPr>
          <p:nvPr/>
        </p:nvCxnSpPr>
        <p:spPr>
          <a:xfrm flipH="1" flipV="1">
            <a:off x="1659154" y="5187069"/>
            <a:ext cx="357978" cy="1804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2545D7F-D05B-4DFE-8218-D4C4C28EE616}"/>
              </a:ext>
            </a:extLst>
          </p:cNvPr>
          <p:cNvCxnSpPr>
            <a:cxnSpLocks/>
          </p:cNvCxnSpPr>
          <p:nvPr/>
        </p:nvCxnSpPr>
        <p:spPr>
          <a:xfrm>
            <a:off x="1987612" y="4568222"/>
            <a:ext cx="0" cy="409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71A29257-748F-49A1-9269-F4A6CA42252E}"/>
              </a:ext>
            </a:extLst>
          </p:cNvPr>
          <p:cNvSpPr txBox="1"/>
          <p:nvPr/>
        </p:nvSpPr>
        <p:spPr>
          <a:xfrm>
            <a:off x="193418" y="4846505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Compare &amp; order fractions</a:t>
            </a:r>
            <a:endParaRPr lang="en-US" sz="800" dirty="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36586" y="4673329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2ACEEBF0-5294-0E0A-3DA7-A40232025432}"/>
              </a:ext>
            </a:extLst>
          </p:cNvPr>
          <p:cNvSpPr/>
          <p:nvPr/>
        </p:nvSpPr>
        <p:spPr>
          <a:xfrm>
            <a:off x="7628394" y="4367022"/>
            <a:ext cx="1214980" cy="13048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48" name="Block Arc 247">
            <a:extLst>
              <a:ext uri="{FF2B5EF4-FFF2-40B4-BE49-F238E27FC236}">
                <a16:creationId xmlns:a16="http://schemas.microsoft.com/office/drawing/2014/main" id="{4AAD2E75-0E8F-6464-1BA8-6504B80AE00D}"/>
              </a:ext>
            </a:extLst>
          </p:cNvPr>
          <p:cNvSpPr/>
          <p:nvPr/>
        </p:nvSpPr>
        <p:spPr>
          <a:xfrm rot="5400000" flipH="1">
            <a:off x="6624751" y="288074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6B02D3A-EF39-5DA3-1040-F461047B8B76}"/>
              </a:ext>
            </a:extLst>
          </p:cNvPr>
          <p:cNvSpPr/>
          <p:nvPr/>
        </p:nvSpPr>
        <p:spPr>
          <a:xfrm>
            <a:off x="2237110" y="2627734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Block Arc 249">
            <a:extLst>
              <a:ext uri="{FF2B5EF4-FFF2-40B4-BE49-F238E27FC236}">
                <a16:creationId xmlns:a16="http://schemas.microsoft.com/office/drawing/2014/main" id="{4B25FEC6-B722-C1A3-C68A-2E66A3E4679E}"/>
              </a:ext>
            </a:extLst>
          </p:cNvPr>
          <p:cNvSpPr/>
          <p:nvPr/>
        </p:nvSpPr>
        <p:spPr>
          <a:xfrm rot="16200000">
            <a:off x="889600" y="77677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59B4214B-7D80-CF6A-C782-10F69ABA50DE}"/>
              </a:ext>
            </a:extLst>
          </p:cNvPr>
          <p:cNvSpPr/>
          <p:nvPr/>
        </p:nvSpPr>
        <p:spPr>
          <a:xfrm>
            <a:off x="7815346" y="456142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BB2-Year 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6E94B31-76FF-645C-7A0C-5A1E96BE3D0B}"/>
              </a:ext>
            </a:extLst>
          </p:cNvPr>
          <p:cNvSpPr txBox="1"/>
          <p:nvPr/>
        </p:nvSpPr>
        <p:spPr>
          <a:xfrm>
            <a:off x="6395867" y="1502638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Learn 3, 4 &amp; 8x tables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7B9061-8F48-70DF-C30F-276BFC7C2EB4}"/>
              </a:ext>
            </a:extLst>
          </p:cNvPr>
          <p:cNvSpPr txBox="1"/>
          <p:nvPr/>
        </p:nvSpPr>
        <p:spPr>
          <a:xfrm>
            <a:off x="6395866" y="162434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Secure place value to 1000 </a:t>
            </a:r>
            <a:endParaRPr lang="en-US" sz="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484F2B0-789B-DD76-91D9-D33513280154}"/>
              </a:ext>
            </a:extLst>
          </p:cNvPr>
          <p:cNvSpPr txBox="1"/>
          <p:nvPr/>
        </p:nvSpPr>
        <p:spPr>
          <a:xfrm>
            <a:off x="5388670" y="14673244"/>
            <a:ext cx="96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Mentally add &amp; subtract units, tens or hundreds to numbers of up to 3 digits</a:t>
            </a:r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F73121-E150-BE9B-ACE9-0B5FE0E1409E}"/>
              </a:ext>
            </a:extLst>
          </p:cNvPr>
          <p:cNvSpPr txBox="1"/>
          <p:nvPr/>
        </p:nvSpPr>
        <p:spPr>
          <a:xfrm>
            <a:off x="5314273" y="1628811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Written column addition &amp; subtraction </a:t>
            </a:r>
            <a:endParaRPr lang="en-US" sz="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7D5C14-3578-1090-5476-94843E110E98}"/>
              </a:ext>
            </a:extLst>
          </p:cNvPr>
          <p:cNvSpPr txBox="1"/>
          <p:nvPr/>
        </p:nvSpPr>
        <p:spPr>
          <a:xfrm>
            <a:off x="4407996" y="14495142"/>
            <a:ext cx="96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number problems, including multiplication &amp; simple division and missing number problems </a:t>
            </a:r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C8CFB44-81CC-9569-453E-F3C016B9CD0C}"/>
              </a:ext>
            </a:extLst>
          </p:cNvPr>
          <p:cNvSpPr txBox="1"/>
          <p:nvPr/>
        </p:nvSpPr>
        <p:spPr>
          <a:xfrm>
            <a:off x="2586708" y="1491757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Add/subtract using money in context</a:t>
            </a:r>
            <a:endParaRPr lang="en-US" sz="8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976001-B6E3-6C9D-4F62-315FB64B5FF3}"/>
              </a:ext>
            </a:extLst>
          </p:cNvPr>
          <p:cNvSpPr txBox="1"/>
          <p:nvPr/>
        </p:nvSpPr>
        <p:spPr>
          <a:xfrm>
            <a:off x="3485809" y="1484950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Measure &amp; calculate with metric measures</a:t>
            </a:r>
            <a:endParaRPr lang="en-US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C80522-BCE1-4D76-42F5-869777C193F2}"/>
              </a:ext>
            </a:extLst>
          </p:cNvPr>
          <p:cNvSpPr txBox="1"/>
          <p:nvPr/>
        </p:nvSpPr>
        <p:spPr>
          <a:xfrm>
            <a:off x="3370560" y="1628464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Measure simple perimeter 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F242351-69A1-4FA6-C7C5-D70B5CF1D241}"/>
              </a:ext>
            </a:extLst>
          </p:cNvPr>
          <p:cNvSpPr txBox="1"/>
          <p:nvPr/>
        </p:nvSpPr>
        <p:spPr>
          <a:xfrm>
            <a:off x="2495926" y="1629941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Roman numerals up to XII; tell time </a:t>
            </a:r>
            <a:endParaRPr lang="en-US" sz="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0D7B07-99DD-94AB-188D-CA615F0B2C65}"/>
              </a:ext>
            </a:extLst>
          </p:cNvPr>
          <p:cNvSpPr txBox="1"/>
          <p:nvPr/>
        </p:nvSpPr>
        <p:spPr>
          <a:xfrm>
            <a:off x="4194375" y="1625932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commutativity to help calculations</a:t>
            </a:r>
            <a:endParaRPr lang="en-US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88AC468-5319-860E-3F9B-682A657FFA98}"/>
              </a:ext>
            </a:extLst>
          </p:cNvPr>
          <p:cNvSpPr txBox="1"/>
          <p:nvPr/>
        </p:nvSpPr>
        <p:spPr>
          <a:xfrm>
            <a:off x="1231144" y="1624995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Calculate using simple time problems</a:t>
            </a:r>
            <a:endParaRPr lang="en-US" sz="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3C187A9-FA0C-A9E7-6E32-8785302500ED}"/>
              </a:ext>
            </a:extLst>
          </p:cNvPr>
          <p:cNvSpPr txBox="1"/>
          <p:nvPr/>
        </p:nvSpPr>
        <p:spPr>
          <a:xfrm>
            <a:off x="1646544" y="1448961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Draw 2-d / Make 3-d shapes</a:t>
            </a:r>
            <a:endParaRPr lang="en-US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695577A-EC29-0EBE-3849-912AE11BF3ED}"/>
              </a:ext>
            </a:extLst>
          </p:cNvPr>
          <p:cNvSpPr txBox="1"/>
          <p:nvPr/>
        </p:nvSpPr>
        <p:spPr>
          <a:xfrm>
            <a:off x="-13054" y="1474442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use right angles </a:t>
            </a:r>
            <a:endParaRPr lang="en-US" sz="8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B8F0F6D-B464-7881-CABC-132A9981EB22}"/>
              </a:ext>
            </a:extLst>
          </p:cNvPr>
          <p:cNvSpPr txBox="1"/>
          <p:nvPr/>
        </p:nvSpPr>
        <p:spPr>
          <a:xfrm>
            <a:off x="78026" y="13501933"/>
            <a:ext cx="96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horizontal, vertical, perpendicular and parallel lines</a:t>
            </a:r>
            <a:endParaRPr lang="en-US" sz="8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D4BB553-9809-EE7C-3E1D-20D85BE3C97A}"/>
              </a:ext>
            </a:extLst>
          </p:cNvPr>
          <p:cNvSpPr txBox="1"/>
          <p:nvPr/>
        </p:nvSpPr>
        <p:spPr>
          <a:xfrm>
            <a:off x="7002572" y="1418317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Interpret bar charts &amp; pictograms</a:t>
            </a:r>
            <a:endParaRPr lang="en-US" sz="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411453-03C3-315C-88F8-9D99E6B02705}"/>
              </a:ext>
            </a:extLst>
          </p:cNvPr>
          <p:cNvSpPr txBox="1"/>
          <p:nvPr/>
        </p:nvSpPr>
        <p:spPr>
          <a:xfrm>
            <a:off x="2669813" y="140832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Recognise, find &amp; write fractions</a:t>
            </a:r>
            <a:endParaRPr lang="en-US" sz="8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2488A48-4B18-1394-8386-CCEF041CA921}"/>
              </a:ext>
            </a:extLst>
          </p:cNvPr>
          <p:cNvSpPr txBox="1"/>
          <p:nvPr/>
        </p:nvSpPr>
        <p:spPr>
          <a:xfrm>
            <a:off x="4173588" y="1278215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Recognise some equivalent fractions</a:t>
            </a:r>
            <a:endParaRPr lang="en-US" sz="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EB6886-E761-3B2F-D564-7D5ADB9833FF}"/>
              </a:ext>
            </a:extLst>
          </p:cNvPr>
          <p:cNvSpPr txBox="1"/>
          <p:nvPr/>
        </p:nvSpPr>
        <p:spPr>
          <a:xfrm>
            <a:off x="2067316" y="1289773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&amp; count in tenths</a:t>
            </a:r>
            <a:endParaRPr lang="en-US" sz="8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C9FF6B-E689-2997-C770-6E3030B16625}"/>
              </a:ext>
            </a:extLst>
          </p:cNvPr>
          <p:cNvSpPr txBox="1"/>
          <p:nvPr/>
        </p:nvSpPr>
        <p:spPr>
          <a:xfrm>
            <a:off x="4807404" y="1411488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Add/subtract fractions up to 1</a:t>
            </a:r>
            <a:endParaRPr lang="en-US" sz="8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5602ED6-40CA-5A77-4776-DB39B7750E03}"/>
              </a:ext>
            </a:extLst>
          </p:cNvPr>
          <p:cNvSpPr txBox="1"/>
          <p:nvPr/>
        </p:nvSpPr>
        <p:spPr>
          <a:xfrm>
            <a:off x="6284480" y="1236367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 fractions with common denominator</a:t>
            </a:r>
            <a:endParaRPr lang="en-US" sz="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FB2A219-8C82-C798-124E-520BBF5E273A}"/>
              </a:ext>
            </a:extLst>
          </p:cNvPr>
          <p:cNvSpPr txBox="1"/>
          <p:nvPr/>
        </p:nvSpPr>
        <p:spPr>
          <a:xfrm>
            <a:off x="7353694" y="1054399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Secure place value </a:t>
            </a:r>
            <a:r>
              <a:rPr lang="en-GB" sz="800"/>
              <a:t>to 10000</a:t>
            </a:r>
            <a:endParaRPr lang="en-US" sz="8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E33FB7B-9BB6-9F59-388A-4D057260A961}"/>
              </a:ext>
            </a:extLst>
          </p:cNvPr>
          <p:cNvSpPr txBox="1"/>
          <p:nvPr/>
        </p:nvSpPr>
        <p:spPr>
          <a:xfrm>
            <a:off x="8857009" y="1145813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all tables to 12 x 12 </a:t>
            </a:r>
            <a:endParaRPr lang="en-US" sz="8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3816E9D-9C56-F0E6-EE14-0FEC0E2250BB}"/>
              </a:ext>
            </a:extLst>
          </p:cNvPr>
          <p:cNvSpPr txBox="1"/>
          <p:nvPr/>
        </p:nvSpPr>
        <p:spPr>
          <a:xfrm>
            <a:off x="7213675" y="1193441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negative whole numbers</a:t>
            </a:r>
            <a:endParaRPr lang="en-US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6740479-C857-1977-8CDB-7E472288A640}"/>
              </a:ext>
            </a:extLst>
          </p:cNvPr>
          <p:cNvSpPr txBox="1"/>
          <p:nvPr/>
        </p:nvSpPr>
        <p:spPr>
          <a:xfrm>
            <a:off x="6574607" y="1069614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Round numbers to nearest 10, 100 or 1000</a:t>
            </a:r>
            <a:endParaRPr lang="en-US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7719DE5-A8EB-C58E-7EA9-C11ABDA513F4}"/>
              </a:ext>
            </a:extLst>
          </p:cNvPr>
          <p:cNvSpPr txBox="1"/>
          <p:nvPr/>
        </p:nvSpPr>
        <p:spPr>
          <a:xfrm>
            <a:off x="6123496" y="1185794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Roman numerals to 100 (C)</a:t>
            </a:r>
            <a:endParaRPr lang="en-US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2B5F12B-1B1D-F820-E873-C187AEC093A9}"/>
              </a:ext>
            </a:extLst>
          </p:cNvPr>
          <p:cNvSpPr txBox="1"/>
          <p:nvPr/>
        </p:nvSpPr>
        <p:spPr>
          <a:xfrm>
            <a:off x="6645871" y="982932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bar charts, pictograms &amp; line graphs </a:t>
            </a:r>
            <a:endParaRPr lang="en-US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3CAE3F1-9D34-0674-635E-5D876F6D9479}"/>
              </a:ext>
            </a:extLst>
          </p:cNvPr>
          <p:cNvSpPr txBox="1"/>
          <p:nvPr/>
        </p:nvSpPr>
        <p:spPr>
          <a:xfrm>
            <a:off x="5725578" y="1040904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Column addition &amp; subtraction up to 4 digits 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A8D0D59-1A41-2052-AF9B-B14E2A731221}"/>
              </a:ext>
            </a:extLst>
          </p:cNvPr>
          <p:cNvSpPr txBox="1"/>
          <p:nvPr/>
        </p:nvSpPr>
        <p:spPr>
          <a:xfrm>
            <a:off x="4290366" y="1207572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Compare 2-d shapes, including quadrilaterals &amp; triangles</a:t>
            </a:r>
            <a:endParaRPr lang="en-US" sz="8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A2AFDBA-B630-1677-61FE-053D694A77B0}"/>
              </a:ext>
            </a:extLst>
          </p:cNvPr>
          <p:cNvSpPr txBox="1"/>
          <p:nvPr/>
        </p:nvSpPr>
        <p:spPr>
          <a:xfrm>
            <a:off x="4999177" y="1035280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standard short multiplication</a:t>
            </a:r>
            <a:endParaRPr lang="en-US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5B7527-D963-D6F4-D583-849835634BF3}"/>
              </a:ext>
            </a:extLst>
          </p:cNvPr>
          <p:cNvSpPr txBox="1"/>
          <p:nvPr/>
        </p:nvSpPr>
        <p:spPr>
          <a:xfrm>
            <a:off x="3286637" y="1207473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Calculate rectangle perimeters</a:t>
            </a:r>
            <a:endParaRPr lang="en-US" sz="8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1BC186B-0373-B1E5-30B4-6C604F72E841}"/>
              </a:ext>
            </a:extLst>
          </p:cNvPr>
          <p:cNvSpPr txBox="1"/>
          <p:nvPr/>
        </p:nvSpPr>
        <p:spPr>
          <a:xfrm>
            <a:off x="5095971" y="1211333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 &amp; divide mentally</a:t>
            </a:r>
            <a:endParaRPr lang="en-US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BC6826-E399-99D8-CE97-91FA4953078B}"/>
              </a:ext>
            </a:extLst>
          </p:cNvPr>
          <p:cNvSpPr txBox="1"/>
          <p:nvPr/>
        </p:nvSpPr>
        <p:spPr>
          <a:xfrm>
            <a:off x="3766826" y="1069435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 area by counting squares </a:t>
            </a:r>
            <a:endParaRPr lang="en-US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F9037A2-A7AC-029D-FF81-A5D7BE49CABC}"/>
              </a:ext>
            </a:extLst>
          </p:cNvPr>
          <p:cNvSpPr txBox="1"/>
          <p:nvPr/>
        </p:nvSpPr>
        <p:spPr>
          <a:xfrm>
            <a:off x="2797317" y="1052614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Estimate &amp; calculate measures</a:t>
            </a:r>
            <a:endParaRPr lang="en-US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9F305AF-3F55-4344-A470-4D5D553C0DC6}"/>
              </a:ext>
            </a:extLst>
          </p:cNvPr>
          <p:cNvSpPr txBox="1"/>
          <p:nvPr/>
        </p:nvSpPr>
        <p:spPr>
          <a:xfrm>
            <a:off x="1682177" y="10585222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symmetry</a:t>
            </a:r>
            <a:endParaRPr lang="en-US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CFE564-BDD9-EA03-3337-FF3D22553691}"/>
              </a:ext>
            </a:extLst>
          </p:cNvPr>
          <p:cNvSpPr txBox="1"/>
          <p:nvPr/>
        </p:nvSpPr>
        <p:spPr>
          <a:xfrm>
            <a:off x="580391" y="1148435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acute, obtuse &amp; right angles </a:t>
            </a:r>
            <a:endParaRPr lang="en-US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1B666BF-6EF4-1AA4-5948-4971D78B04E9}"/>
              </a:ext>
            </a:extLst>
          </p:cNvPr>
          <p:cNvSpPr txBox="1"/>
          <p:nvPr/>
        </p:nvSpPr>
        <p:spPr>
          <a:xfrm>
            <a:off x="-5926" y="955389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first quadrant coordinates</a:t>
            </a:r>
            <a:endParaRPr lang="en-US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9B00CC0-C4EE-4D2E-212B-FC13DEDEF0D8}"/>
              </a:ext>
            </a:extLst>
          </p:cNvPr>
          <p:cNvSpPr txBox="1"/>
          <p:nvPr/>
        </p:nvSpPr>
        <p:spPr>
          <a:xfrm>
            <a:off x="1061309" y="856268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Introduce simple translations</a:t>
            </a:r>
            <a:endParaRPr lang="en-US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93B79A0-E642-22CE-D399-A5C63CDD4C0C}"/>
              </a:ext>
            </a:extLst>
          </p:cNvPr>
          <p:cNvSpPr txBox="1"/>
          <p:nvPr/>
        </p:nvSpPr>
        <p:spPr>
          <a:xfrm>
            <a:off x="1820665" y="979339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tenths &amp; hundredths</a:t>
            </a:r>
            <a:endParaRPr lang="en-US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F657BA7-E4F5-DBDD-106D-C9A114EDF9B8}"/>
              </a:ext>
            </a:extLst>
          </p:cNvPr>
          <p:cNvSpPr txBox="1"/>
          <p:nvPr/>
        </p:nvSpPr>
        <p:spPr>
          <a:xfrm>
            <a:off x="2232612" y="847705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equivalent fractions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2E19F61-AF8E-733E-8A7E-D5B95A6E4E6C}"/>
              </a:ext>
            </a:extLst>
          </p:cNvPr>
          <p:cNvSpPr txBox="1"/>
          <p:nvPr/>
        </p:nvSpPr>
        <p:spPr>
          <a:xfrm>
            <a:off x="2776212" y="9722648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 &amp; subtract fractions with common denominators </a:t>
            </a:r>
            <a:endParaRPr lang="en-US" sz="8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E66DB6D-1824-C659-D60F-084071BD68C5}"/>
              </a:ext>
            </a:extLst>
          </p:cNvPr>
          <p:cNvSpPr txBox="1"/>
          <p:nvPr/>
        </p:nvSpPr>
        <p:spPr>
          <a:xfrm>
            <a:off x="3725991" y="842187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common equivalents</a:t>
            </a:r>
            <a:endParaRPr lang="en-US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1A42C9B-6095-C8A6-7B44-6738D02E9082}"/>
              </a:ext>
            </a:extLst>
          </p:cNvPr>
          <p:cNvSpPr txBox="1"/>
          <p:nvPr/>
        </p:nvSpPr>
        <p:spPr>
          <a:xfrm>
            <a:off x="4330439" y="974278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Round decimals to whole numbers</a:t>
            </a:r>
            <a:endParaRPr lang="en-US" sz="8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46FA37A-F5A4-B847-C04A-9AF5A41B701E}"/>
              </a:ext>
            </a:extLst>
          </p:cNvPr>
          <p:cNvSpPr txBox="1"/>
          <p:nvPr/>
        </p:nvSpPr>
        <p:spPr>
          <a:xfrm>
            <a:off x="7322868" y="810390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Secure place value to 1,000,000</a:t>
            </a:r>
            <a:endParaRPr lang="en-US" sz="8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7AA06C2-2C82-E915-A001-D7B0DFFC47C3}"/>
              </a:ext>
            </a:extLst>
          </p:cNvPr>
          <p:cNvSpPr txBox="1"/>
          <p:nvPr/>
        </p:nvSpPr>
        <p:spPr>
          <a:xfrm>
            <a:off x="4816818" y="859983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money problems</a:t>
            </a:r>
            <a:endParaRPr lang="en-US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A39E25-A30A-49B8-E991-F39CA49F9EB2}"/>
              </a:ext>
            </a:extLst>
          </p:cNvPr>
          <p:cNvSpPr txBox="1"/>
          <p:nvPr/>
        </p:nvSpPr>
        <p:spPr>
          <a:xfrm>
            <a:off x="7149489" y="764380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Roman numerals to 1000 (M) </a:t>
            </a:r>
            <a:endParaRPr lang="en-US" sz="8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5642369-A83A-7E7C-D89C-E5A6963BC95D}"/>
              </a:ext>
            </a:extLst>
          </p:cNvPr>
          <p:cNvSpPr txBox="1"/>
          <p:nvPr/>
        </p:nvSpPr>
        <p:spPr>
          <a:xfrm>
            <a:off x="6284479" y="760787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Confidently add &amp; subtract mentally</a:t>
            </a:r>
            <a:endParaRPr lang="en-US" sz="8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559AD91-B697-3644-D4C3-F9D11AB235A0}"/>
              </a:ext>
            </a:extLst>
          </p:cNvPr>
          <p:cNvSpPr txBox="1"/>
          <p:nvPr/>
        </p:nvSpPr>
        <p:spPr>
          <a:xfrm>
            <a:off x="8703705" y="726550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negative whole numbers in context</a:t>
            </a:r>
            <a:endParaRPr lang="en-US" sz="8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F55C772-76CB-F583-263C-26AB53793BE6}"/>
              </a:ext>
            </a:extLst>
          </p:cNvPr>
          <p:cNvSpPr txBox="1"/>
          <p:nvPr/>
        </p:nvSpPr>
        <p:spPr>
          <a:xfrm>
            <a:off x="7623067" y="618031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standard written methods for all four operations</a:t>
            </a:r>
            <a:endParaRPr lang="en-US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5557C9-C451-6563-0121-EBE7782E4721}"/>
              </a:ext>
            </a:extLst>
          </p:cNvPr>
          <p:cNvSpPr txBox="1"/>
          <p:nvPr/>
        </p:nvSpPr>
        <p:spPr>
          <a:xfrm>
            <a:off x="6249804" y="623825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vocabulary of prime, factor &amp; multiple</a:t>
            </a:r>
            <a:endParaRPr lang="en-US" sz="8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7A1C6BC-31A6-AA69-4B8D-92AFE52344F0}"/>
              </a:ext>
            </a:extLst>
          </p:cNvPr>
          <p:cNvSpPr txBox="1"/>
          <p:nvPr/>
        </p:nvSpPr>
        <p:spPr>
          <a:xfrm>
            <a:off x="5394536" y="763095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 &amp; divide by powers of ten </a:t>
            </a:r>
            <a:endParaRPr lang="en-US" sz="8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F89241C-39D4-A1FB-FBC1-1C6E8B1F8330}"/>
              </a:ext>
            </a:extLst>
          </p:cNvPr>
          <p:cNvSpPr txBox="1"/>
          <p:nvPr/>
        </p:nvSpPr>
        <p:spPr>
          <a:xfrm>
            <a:off x="4999176" y="643300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square and cube numbers</a:t>
            </a:r>
            <a:endParaRPr lang="en-US" sz="8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0AD51D8-0419-4EB0-B9E7-384925A1F4AA}"/>
              </a:ext>
            </a:extLst>
          </p:cNvPr>
          <p:cNvSpPr txBox="1"/>
          <p:nvPr/>
        </p:nvSpPr>
        <p:spPr>
          <a:xfrm>
            <a:off x="3886217" y="765223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Convert between different units </a:t>
            </a:r>
            <a:endParaRPr lang="en-US" sz="8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4DB5184-BE7B-07FC-323B-93E0F4043A3E}"/>
              </a:ext>
            </a:extLst>
          </p:cNvPr>
          <p:cNvSpPr txBox="1"/>
          <p:nvPr/>
        </p:nvSpPr>
        <p:spPr>
          <a:xfrm>
            <a:off x="2905939" y="761884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Estimate volume &amp; capacity </a:t>
            </a:r>
            <a:endParaRPr lang="en-US" sz="8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9C1901C-0186-6CA8-DC91-A404511C756D}"/>
              </a:ext>
            </a:extLst>
          </p:cNvPr>
          <p:cNvSpPr txBox="1"/>
          <p:nvPr/>
        </p:nvSpPr>
        <p:spPr>
          <a:xfrm>
            <a:off x="3725990" y="6029208"/>
            <a:ext cx="96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Calculate perimeter of composite shapes &amp; area of rectangles </a:t>
            </a:r>
            <a:endParaRPr lang="en-US" sz="8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1792D27-7544-C1F9-DF25-8726FFC6BA6D}"/>
              </a:ext>
            </a:extLst>
          </p:cNvPr>
          <p:cNvSpPr txBox="1"/>
          <p:nvPr/>
        </p:nvSpPr>
        <p:spPr>
          <a:xfrm>
            <a:off x="1168923" y="758776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3-d shapes</a:t>
            </a:r>
            <a:endParaRPr lang="en-US" sz="8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02A5B9A-4D87-4FAA-842D-FAA0FF06C2A1}"/>
              </a:ext>
            </a:extLst>
          </p:cNvPr>
          <p:cNvSpPr txBox="1"/>
          <p:nvPr/>
        </p:nvSpPr>
        <p:spPr>
          <a:xfrm>
            <a:off x="253227" y="708271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Measure &amp; identify angles </a:t>
            </a:r>
            <a:endParaRPr lang="en-US" sz="80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25CF9E3-0B53-E5AC-5DCD-FE7EEC865679}"/>
              </a:ext>
            </a:extLst>
          </p:cNvPr>
          <p:cNvSpPr txBox="1"/>
          <p:nvPr/>
        </p:nvSpPr>
        <p:spPr>
          <a:xfrm>
            <a:off x="99473" y="606479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regular polygons</a:t>
            </a:r>
            <a:endParaRPr lang="en-US" sz="8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AD9545C-6EE6-C958-D0FE-B2DE808A535D}"/>
              </a:ext>
            </a:extLst>
          </p:cNvPr>
          <p:cNvSpPr txBox="1"/>
          <p:nvPr/>
        </p:nvSpPr>
        <p:spPr>
          <a:xfrm>
            <a:off x="1869586" y="589551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Reflect &amp; translate shapes</a:t>
            </a:r>
            <a:endParaRPr lang="en-US" sz="8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D2617A0-F26E-49A4-0CA1-5AB30D307ECB}"/>
              </a:ext>
            </a:extLst>
          </p:cNvPr>
          <p:cNvSpPr txBox="1"/>
          <p:nvPr/>
        </p:nvSpPr>
        <p:spPr>
          <a:xfrm>
            <a:off x="1931618" y="5303824"/>
            <a:ext cx="14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 &amp; subtract fractions with common denominators, with mixed numbers</a:t>
            </a:r>
            <a:endParaRPr lang="en-US" sz="8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6B1DE1E-BA37-7271-575B-5F7D6A6F0CC4}"/>
              </a:ext>
            </a:extLst>
          </p:cNvPr>
          <p:cNvSpPr txBox="1"/>
          <p:nvPr/>
        </p:nvSpPr>
        <p:spPr>
          <a:xfrm>
            <a:off x="1357770" y="422738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 fractions by units</a:t>
            </a:r>
            <a:endParaRPr lang="en-US" sz="8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835A609-5CBA-D883-5BBE-13D18AE2638A}"/>
              </a:ext>
            </a:extLst>
          </p:cNvPr>
          <p:cNvCxnSpPr>
            <a:cxnSpLocks/>
            <a:stCxn id="223" idx="4"/>
          </p:cNvCxnSpPr>
          <p:nvPr/>
        </p:nvCxnSpPr>
        <p:spPr>
          <a:xfrm flipH="1" flipV="1">
            <a:off x="3035473" y="5108367"/>
            <a:ext cx="450337" cy="3578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6FE10207-11E2-F77B-12FF-E3AD6F6BAD42}"/>
              </a:ext>
            </a:extLst>
          </p:cNvPr>
          <p:cNvSpPr txBox="1"/>
          <p:nvPr/>
        </p:nvSpPr>
        <p:spPr>
          <a:xfrm>
            <a:off x="3501507" y="5360265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Write decimals as fractions</a:t>
            </a:r>
            <a:endParaRPr lang="en-US" sz="800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7893234-392E-1FF4-C0C3-135A0FBE24F9}"/>
              </a:ext>
            </a:extLst>
          </p:cNvPr>
          <p:cNvCxnSpPr>
            <a:cxnSpLocks/>
          </p:cNvCxnSpPr>
          <p:nvPr/>
        </p:nvCxnSpPr>
        <p:spPr>
          <a:xfrm>
            <a:off x="4006152" y="4544956"/>
            <a:ext cx="0" cy="2567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9A5AF010-0877-2BDE-0AC9-1319C7F894AB}"/>
              </a:ext>
            </a:extLst>
          </p:cNvPr>
          <p:cNvSpPr txBox="1"/>
          <p:nvPr/>
        </p:nvSpPr>
        <p:spPr>
          <a:xfrm>
            <a:off x="3569831" y="4226359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 &amp; round decimal numbers</a:t>
            </a:r>
            <a:endParaRPr lang="en-US" sz="800" dirty="0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C0436B5-B044-3E5E-FBC1-81F47D6EB21C}"/>
              </a:ext>
            </a:extLst>
          </p:cNvPr>
          <p:cNvCxnSpPr>
            <a:cxnSpLocks/>
          </p:cNvCxnSpPr>
          <p:nvPr/>
        </p:nvCxnSpPr>
        <p:spPr>
          <a:xfrm flipH="1" flipV="1">
            <a:off x="5366649" y="5162716"/>
            <a:ext cx="3234" cy="2581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79E8254-B6EC-ED44-A3E7-C882AB29661A}"/>
              </a:ext>
            </a:extLst>
          </p:cNvPr>
          <p:cNvSpPr txBox="1"/>
          <p:nvPr/>
        </p:nvSpPr>
        <p:spPr>
          <a:xfrm>
            <a:off x="4724965" y="547173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Link percentages to fractions &amp; decimals</a:t>
            </a:r>
            <a:endParaRPr lang="en-US" sz="80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F667802-3477-E837-AC7E-F7823B0B92AD}"/>
              </a:ext>
            </a:extLst>
          </p:cNvPr>
          <p:cNvCxnSpPr>
            <a:cxnSpLocks/>
          </p:cNvCxnSpPr>
          <p:nvPr/>
        </p:nvCxnSpPr>
        <p:spPr>
          <a:xfrm flipV="1">
            <a:off x="6151712" y="5190821"/>
            <a:ext cx="1009" cy="2250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1F37E7D5-42F1-B212-CB11-5E0DFE7C1CA3}"/>
              </a:ext>
            </a:extLst>
          </p:cNvPr>
          <p:cNvSpPr txBox="1"/>
          <p:nvPr/>
        </p:nvSpPr>
        <p:spPr>
          <a:xfrm>
            <a:off x="7225435" y="2184965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factors, multiples &amp; primes</a:t>
            </a:r>
            <a:endParaRPr lang="en-US" sz="8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7200FBC-A5AA-8EB0-9A75-47108C955771}"/>
              </a:ext>
            </a:extLst>
          </p:cNvPr>
          <p:cNvCxnSpPr>
            <a:cxnSpLocks/>
          </p:cNvCxnSpPr>
          <p:nvPr/>
        </p:nvCxnSpPr>
        <p:spPr>
          <a:xfrm flipV="1">
            <a:off x="7275344" y="5183003"/>
            <a:ext cx="0" cy="2535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A3B8F21F-7547-FFF0-7ECB-701D8E6DEED5}"/>
              </a:ext>
            </a:extLst>
          </p:cNvPr>
          <p:cNvSpPr txBox="1"/>
          <p:nvPr/>
        </p:nvSpPr>
        <p:spPr>
          <a:xfrm>
            <a:off x="6841057" y="5449197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questions about line graphs</a:t>
            </a:r>
            <a:endParaRPr lang="en-US" sz="800" dirty="0"/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55F4DE6-B613-61FE-F017-BC276E4557D9}"/>
              </a:ext>
            </a:extLst>
          </p:cNvPr>
          <p:cNvCxnSpPr>
            <a:cxnSpLocks/>
          </p:cNvCxnSpPr>
          <p:nvPr/>
        </p:nvCxnSpPr>
        <p:spPr>
          <a:xfrm>
            <a:off x="8103985" y="4247316"/>
            <a:ext cx="450847" cy="289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C0CE40D-C38B-C93D-3382-F6E042ECE962}"/>
              </a:ext>
            </a:extLst>
          </p:cNvPr>
          <p:cNvCxnSpPr>
            <a:cxnSpLocks/>
          </p:cNvCxnSpPr>
          <p:nvPr/>
        </p:nvCxnSpPr>
        <p:spPr>
          <a:xfrm flipH="1">
            <a:off x="8516944" y="3019425"/>
            <a:ext cx="540675" cy="2257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43D047D-E0E7-4B8F-1EC2-3A3BDBBB31E8}"/>
              </a:ext>
            </a:extLst>
          </p:cNvPr>
          <p:cNvCxnSpPr>
            <a:cxnSpLocks/>
          </p:cNvCxnSpPr>
          <p:nvPr/>
        </p:nvCxnSpPr>
        <p:spPr>
          <a:xfrm flipV="1">
            <a:off x="7912903" y="3195153"/>
            <a:ext cx="247434" cy="3155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B833E62-E0F6-7085-A7D1-42ED7FE2F408}"/>
              </a:ext>
            </a:extLst>
          </p:cNvPr>
          <p:cNvCxnSpPr>
            <a:cxnSpLocks/>
          </p:cNvCxnSpPr>
          <p:nvPr/>
        </p:nvCxnSpPr>
        <p:spPr>
          <a:xfrm flipH="1">
            <a:off x="8155372" y="2356236"/>
            <a:ext cx="11822" cy="4516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E9773E3-A4C5-5A21-2DD4-5F42279EF308}"/>
              </a:ext>
            </a:extLst>
          </p:cNvPr>
          <p:cNvCxnSpPr>
            <a:cxnSpLocks/>
          </p:cNvCxnSpPr>
          <p:nvPr/>
        </p:nvCxnSpPr>
        <p:spPr>
          <a:xfrm flipV="1">
            <a:off x="7322868" y="3084060"/>
            <a:ext cx="0" cy="503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3BF45E1-2BCE-4DB4-959B-56FDB554B1E3}"/>
              </a:ext>
            </a:extLst>
          </p:cNvPr>
          <p:cNvSpPr txBox="1"/>
          <p:nvPr/>
        </p:nvSpPr>
        <p:spPr>
          <a:xfrm>
            <a:off x="8576203" y="253790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All written methods, including long division</a:t>
            </a:r>
            <a:endParaRPr lang="en-US" sz="8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5D36C0F-5612-C376-3317-61A4FB69D0CF}"/>
              </a:ext>
            </a:extLst>
          </p:cNvPr>
          <p:cNvSpPr txBox="1"/>
          <p:nvPr/>
        </p:nvSpPr>
        <p:spPr>
          <a:xfrm>
            <a:off x="7598076" y="3483896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order of operations (not indices)</a:t>
            </a:r>
            <a:endParaRPr lang="en-US" sz="80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48E8E85-8011-819F-F5BB-978999C0CB66}"/>
              </a:ext>
            </a:extLst>
          </p:cNvPr>
          <p:cNvSpPr txBox="1"/>
          <p:nvPr/>
        </p:nvSpPr>
        <p:spPr>
          <a:xfrm>
            <a:off x="7024116" y="4004883"/>
            <a:ext cx="111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Secure place value &amp; rounding to 10,000,000, including negatives </a:t>
            </a:r>
            <a:endParaRPr lang="en-US" sz="8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4BF2D21-6438-014D-8E76-FE043986587F}"/>
              </a:ext>
            </a:extLst>
          </p:cNvPr>
          <p:cNvSpPr txBox="1"/>
          <p:nvPr/>
        </p:nvSpPr>
        <p:spPr>
          <a:xfrm>
            <a:off x="5683477" y="5421885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Interpret tables &amp; line graphs</a:t>
            </a:r>
            <a:endParaRPr lang="en-US" sz="8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FBB9D0F-7DAA-0DA5-BE71-634D464E749F}"/>
              </a:ext>
            </a:extLst>
          </p:cNvPr>
          <p:cNvSpPr txBox="1"/>
          <p:nvPr/>
        </p:nvSpPr>
        <p:spPr>
          <a:xfrm>
            <a:off x="6749821" y="3568367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multi-step number problems </a:t>
            </a:r>
            <a:endParaRPr lang="en-US" sz="800" dirty="0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3854867-804E-0281-9217-997E6CD20F86}"/>
              </a:ext>
            </a:extLst>
          </p:cNvPr>
          <p:cNvCxnSpPr>
            <a:cxnSpLocks/>
          </p:cNvCxnSpPr>
          <p:nvPr/>
        </p:nvCxnSpPr>
        <p:spPr>
          <a:xfrm flipH="1">
            <a:off x="6819599" y="2396392"/>
            <a:ext cx="3504" cy="3387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7E89BD36-1C7E-E458-9053-30C9017A3D1C}"/>
              </a:ext>
            </a:extLst>
          </p:cNvPr>
          <p:cNvCxnSpPr>
            <a:cxnSpLocks/>
          </p:cNvCxnSpPr>
          <p:nvPr/>
        </p:nvCxnSpPr>
        <p:spPr>
          <a:xfrm flipH="1" flipV="1">
            <a:off x="6431494" y="3127367"/>
            <a:ext cx="8022" cy="2526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3C58D60-1987-A103-22CC-B1813A8FE541}"/>
              </a:ext>
            </a:extLst>
          </p:cNvPr>
          <p:cNvCxnSpPr>
            <a:cxnSpLocks/>
          </p:cNvCxnSpPr>
          <p:nvPr/>
        </p:nvCxnSpPr>
        <p:spPr>
          <a:xfrm flipV="1">
            <a:off x="5250783" y="3106998"/>
            <a:ext cx="0" cy="503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046C7B8-1892-4F31-A4F0-20DBC8AF2B1F}"/>
              </a:ext>
            </a:extLst>
          </p:cNvPr>
          <p:cNvCxnSpPr>
            <a:cxnSpLocks/>
          </p:cNvCxnSpPr>
          <p:nvPr/>
        </p:nvCxnSpPr>
        <p:spPr>
          <a:xfrm flipV="1">
            <a:off x="4531752" y="3160675"/>
            <a:ext cx="0" cy="503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0FA42C1-E47B-8302-0B7D-2794663AD725}"/>
              </a:ext>
            </a:extLst>
          </p:cNvPr>
          <p:cNvCxnSpPr>
            <a:cxnSpLocks/>
          </p:cNvCxnSpPr>
          <p:nvPr/>
        </p:nvCxnSpPr>
        <p:spPr>
          <a:xfrm flipV="1">
            <a:off x="3044797" y="3192534"/>
            <a:ext cx="0" cy="503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894F3FA-7BD0-4E4B-8B99-9EB83F16BEE3}"/>
              </a:ext>
            </a:extLst>
          </p:cNvPr>
          <p:cNvCxnSpPr>
            <a:cxnSpLocks/>
          </p:cNvCxnSpPr>
          <p:nvPr/>
        </p:nvCxnSpPr>
        <p:spPr>
          <a:xfrm flipV="1">
            <a:off x="1306199" y="2929723"/>
            <a:ext cx="365366" cy="3459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34AA431F-7B7A-1AA4-B8E0-4097334C9A2C}"/>
              </a:ext>
            </a:extLst>
          </p:cNvPr>
          <p:cNvCxnSpPr>
            <a:cxnSpLocks/>
          </p:cNvCxnSpPr>
          <p:nvPr/>
        </p:nvCxnSpPr>
        <p:spPr>
          <a:xfrm flipH="1">
            <a:off x="5641255" y="2332341"/>
            <a:ext cx="7008" cy="4316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FE38B84-BED3-9112-302E-566DC8F323D8}"/>
              </a:ext>
            </a:extLst>
          </p:cNvPr>
          <p:cNvCxnSpPr>
            <a:cxnSpLocks/>
          </p:cNvCxnSpPr>
          <p:nvPr/>
        </p:nvCxnSpPr>
        <p:spPr>
          <a:xfrm flipH="1">
            <a:off x="4959837" y="2323721"/>
            <a:ext cx="7008" cy="4316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18293FD-F391-F2C4-3B0E-296C62140511}"/>
              </a:ext>
            </a:extLst>
          </p:cNvPr>
          <p:cNvCxnSpPr>
            <a:cxnSpLocks/>
          </p:cNvCxnSpPr>
          <p:nvPr/>
        </p:nvCxnSpPr>
        <p:spPr>
          <a:xfrm>
            <a:off x="3744406" y="2432820"/>
            <a:ext cx="0" cy="2338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8DB7036-6C3E-8328-D30E-CD20F9635EBF}"/>
              </a:ext>
            </a:extLst>
          </p:cNvPr>
          <p:cNvCxnSpPr>
            <a:cxnSpLocks/>
          </p:cNvCxnSpPr>
          <p:nvPr/>
        </p:nvCxnSpPr>
        <p:spPr>
          <a:xfrm flipH="1">
            <a:off x="1974879" y="2423275"/>
            <a:ext cx="306733" cy="1396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FC42B06B-3ACD-84D8-534A-D1C01ECD12BF}"/>
              </a:ext>
            </a:extLst>
          </p:cNvPr>
          <p:cNvSpPr txBox="1"/>
          <p:nvPr/>
        </p:nvSpPr>
        <p:spPr>
          <a:xfrm>
            <a:off x="2358397" y="3622917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equivalents to add fractions</a:t>
            </a:r>
            <a:endParaRPr lang="en-US" sz="800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99D991D-BC95-5516-B9EC-B97B2BA104E1}"/>
              </a:ext>
            </a:extLst>
          </p:cNvPr>
          <p:cNvSpPr txBox="1"/>
          <p:nvPr/>
        </p:nvSpPr>
        <p:spPr>
          <a:xfrm>
            <a:off x="3973706" y="3682481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Translate &amp; reflect shapes, using all four quadrants </a:t>
            </a:r>
            <a:endParaRPr lang="en-US" sz="8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22D051C-27E1-CD7C-6941-5BBBC3BE1422}"/>
              </a:ext>
            </a:extLst>
          </p:cNvPr>
          <p:cNvSpPr txBox="1"/>
          <p:nvPr/>
        </p:nvSpPr>
        <p:spPr>
          <a:xfrm>
            <a:off x="2183495" y="2036759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 simple fractions</a:t>
            </a:r>
            <a:endParaRPr lang="en-US" sz="8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58AB6EC-B9A3-D76A-8C74-8B4499EAFEBB}"/>
              </a:ext>
            </a:extLst>
          </p:cNvPr>
          <p:cNvSpPr txBox="1"/>
          <p:nvPr/>
        </p:nvSpPr>
        <p:spPr>
          <a:xfrm>
            <a:off x="2942949" y="226354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Compare &amp; simplify fractions</a:t>
            </a:r>
            <a:endParaRPr lang="en-US" sz="800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F279500-A5D3-6C3B-B33F-04C5A47F6D82}"/>
              </a:ext>
            </a:extLst>
          </p:cNvPr>
          <p:cNvSpPr txBox="1"/>
          <p:nvPr/>
        </p:nvSpPr>
        <p:spPr>
          <a:xfrm>
            <a:off x="4890863" y="360070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Classify shapes by properties</a:t>
            </a:r>
            <a:endParaRPr lang="en-US" sz="80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77B85C5-3A51-4CB8-273D-CBD63452A46D}"/>
              </a:ext>
            </a:extLst>
          </p:cNvPr>
          <p:cNvSpPr txBox="1"/>
          <p:nvPr/>
        </p:nvSpPr>
        <p:spPr>
          <a:xfrm>
            <a:off x="1833886" y="3874789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BA5E01B-454D-F491-644E-120BD8DF5251}"/>
              </a:ext>
            </a:extLst>
          </p:cNvPr>
          <p:cNvSpPr txBox="1"/>
          <p:nvPr/>
        </p:nvSpPr>
        <p:spPr>
          <a:xfrm>
            <a:off x="5148491" y="206111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area &amp; volume formulas</a:t>
            </a:r>
            <a:endParaRPr lang="en-US" sz="8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5A544EF-D5C9-F1D6-DBD9-74896C2EBCB3}"/>
              </a:ext>
            </a:extLst>
          </p:cNvPr>
          <p:cNvSpPr txBox="1"/>
          <p:nvPr/>
        </p:nvSpPr>
        <p:spPr>
          <a:xfrm>
            <a:off x="5902329" y="3393797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Calculate area of triangles / parallelograms</a:t>
            </a:r>
            <a:endParaRPr lang="en-US" sz="8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CA2D7B0-0FE5-DE8B-FC02-CB17F7E8FD99}"/>
              </a:ext>
            </a:extLst>
          </p:cNvPr>
          <p:cNvSpPr txBox="1"/>
          <p:nvPr/>
        </p:nvSpPr>
        <p:spPr>
          <a:xfrm>
            <a:off x="6121626" y="2072820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Confidently use a range of measures &amp; conversions</a:t>
            </a:r>
            <a:endParaRPr lang="en-US" sz="800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6A32C799-A974-B845-380F-53A46B8E64C2}"/>
              </a:ext>
            </a:extLst>
          </p:cNvPr>
          <p:cNvSpPr txBox="1"/>
          <p:nvPr/>
        </p:nvSpPr>
        <p:spPr>
          <a:xfrm>
            <a:off x="4139535" y="2140575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7F0B82A-1D95-529D-BE69-320B595DA6D7}"/>
              </a:ext>
            </a:extLst>
          </p:cNvPr>
          <p:cNvSpPr txBox="1"/>
          <p:nvPr/>
        </p:nvSpPr>
        <p:spPr>
          <a:xfrm>
            <a:off x="4274109" y="1988381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and use angle rules</a:t>
            </a:r>
            <a:endParaRPr lang="en-US" sz="8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927673C-43F7-E720-7EBF-2C2B7B6CEB84}"/>
              </a:ext>
            </a:extLst>
          </p:cNvPr>
          <p:cNvSpPr txBox="1"/>
          <p:nvPr/>
        </p:nvSpPr>
        <p:spPr>
          <a:xfrm>
            <a:off x="501560" y="323850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Divide fractions by whole numbers</a:t>
            </a:r>
            <a:endParaRPr lang="en-US" sz="800" dirty="0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14D3535B-6027-837C-64FF-9915B6EA7508}"/>
              </a:ext>
            </a:extLst>
          </p:cNvPr>
          <p:cNvCxnSpPr>
            <a:cxnSpLocks/>
          </p:cNvCxnSpPr>
          <p:nvPr/>
        </p:nvCxnSpPr>
        <p:spPr>
          <a:xfrm flipV="1">
            <a:off x="1082773" y="2474818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A1DF55DD-C45C-355C-82D1-D26200C398CE}"/>
              </a:ext>
            </a:extLst>
          </p:cNvPr>
          <p:cNvSpPr txBox="1"/>
          <p:nvPr/>
        </p:nvSpPr>
        <p:spPr>
          <a:xfrm>
            <a:off x="112384" y="2256728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problems using decimals &amp; percentages</a:t>
            </a:r>
            <a:endParaRPr lang="en-US" sz="800" dirty="0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28303359-38F5-9D8E-476C-71A22A88B4C0}"/>
              </a:ext>
            </a:extLst>
          </p:cNvPr>
          <p:cNvCxnSpPr>
            <a:cxnSpLocks/>
          </p:cNvCxnSpPr>
          <p:nvPr/>
        </p:nvCxnSpPr>
        <p:spPr>
          <a:xfrm flipH="1">
            <a:off x="1634209" y="1862222"/>
            <a:ext cx="363107" cy="1625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51B11AAE-E7B8-9C55-4B75-91EEC54D99A9}"/>
              </a:ext>
            </a:extLst>
          </p:cNvPr>
          <p:cNvSpPr txBox="1"/>
          <p:nvPr/>
        </p:nvSpPr>
        <p:spPr>
          <a:xfrm>
            <a:off x="2119914" y="1655669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written division up to 2dp</a:t>
            </a:r>
            <a:endParaRPr lang="en-US" sz="800" dirty="0"/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BE87EA2D-CFA5-919E-3C5B-0EE56923C45F}"/>
              </a:ext>
            </a:extLst>
          </p:cNvPr>
          <p:cNvCxnSpPr>
            <a:cxnSpLocks/>
          </p:cNvCxnSpPr>
          <p:nvPr/>
        </p:nvCxnSpPr>
        <p:spPr>
          <a:xfrm flipV="1">
            <a:off x="821429" y="1966730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8961769A-CA4A-916F-4D07-95759F411605}"/>
              </a:ext>
            </a:extLst>
          </p:cNvPr>
          <p:cNvSpPr txBox="1"/>
          <p:nvPr/>
        </p:nvSpPr>
        <p:spPr>
          <a:xfrm>
            <a:off x="2272314" y="1808069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5EAD757-0B86-2794-BCAD-0EEE4226EEC7}"/>
              </a:ext>
            </a:extLst>
          </p:cNvPr>
          <p:cNvSpPr txBox="1"/>
          <p:nvPr/>
        </p:nvSpPr>
        <p:spPr>
          <a:xfrm>
            <a:off x="2157906" y="1264248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pie charts</a:t>
            </a:r>
            <a:endParaRPr lang="en-US" sz="800" dirty="0"/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DF217EE-EC14-7449-74FF-DBE3D29AB7D9}"/>
              </a:ext>
            </a:extLst>
          </p:cNvPr>
          <p:cNvCxnSpPr>
            <a:cxnSpLocks/>
          </p:cNvCxnSpPr>
          <p:nvPr/>
        </p:nvCxnSpPr>
        <p:spPr>
          <a:xfrm flipH="1">
            <a:off x="1739055" y="1381280"/>
            <a:ext cx="382926" cy="84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FB274F47-0F17-75AC-9059-0824C555E47D}"/>
              </a:ext>
            </a:extLst>
          </p:cNvPr>
          <p:cNvSpPr txBox="1"/>
          <p:nvPr/>
        </p:nvSpPr>
        <p:spPr>
          <a:xfrm>
            <a:off x="230155" y="176931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Introduce ratio &amp; proportion</a:t>
            </a:r>
            <a:endParaRPr lang="en-US" sz="800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E839F13-A715-8638-96E3-30A1ED5338DE}"/>
              </a:ext>
            </a:extLst>
          </p:cNvPr>
          <p:cNvSpPr txBox="1"/>
          <p:nvPr/>
        </p:nvSpPr>
        <p:spPr>
          <a:xfrm>
            <a:off x="287099" y="890244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Calculate mean averages</a:t>
            </a:r>
            <a:endParaRPr lang="en-US" sz="800" dirty="0"/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AFD8B33-585E-3155-3CD2-C6CB1D44187D}"/>
              </a:ext>
            </a:extLst>
          </p:cNvPr>
          <p:cNvCxnSpPr>
            <a:cxnSpLocks/>
          </p:cNvCxnSpPr>
          <p:nvPr/>
        </p:nvCxnSpPr>
        <p:spPr>
          <a:xfrm flipV="1">
            <a:off x="968538" y="1136453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C155615-3C4F-51CC-27DF-7953B917BC70}"/>
              </a:ext>
            </a:extLst>
          </p:cNvPr>
          <p:cNvCxnSpPr>
            <a:cxnSpLocks/>
          </p:cNvCxnSpPr>
          <p:nvPr/>
        </p:nvCxnSpPr>
        <p:spPr>
          <a:xfrm>
            <a:off x="1729246" y="391278"/>
            <a:ext cx="175000" cy="2930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B6B67D62-77AD-A4C6-EEDA-451E2488C5E9}"/>
              </a:ext>
            </a:extLst>
          </p:cNvPr>
          <p:cNvSpPr txBox="1"/>
          <p:nvPr/>
        </p:nvSpPr>
        <p:spPr>
          <a:xfrm>
            <a:off x="842723" y="25529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Introduce simple use of unknowns </a:t>
            </a:r>
            <a:endParaRPr lang="en-US" sz="800" dirty="0"/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12D7BF44-2887-7CAB-5F7E-E92C014AB8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7985486" y="99748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12BB7281-F47D-C346-2EB0-A6064EF86837}"/>
              </a:ext>
            </a:extLst>
          </p:cNvPr>
          <p:cNvSpPr txBox="1"/>
          <p:nvPr/>
        </p:nvSpPr>
        <p:spPr>
          <a:xfrm rot="16200000">
            <a:off x="6704977" y="907066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sp>
        <p:nvSpPr>
          <p:cNvPr id="254" name="Triangle 45">
            <a:extLst>
              <a:ext uri="{FF2B5EF4-FFF2-40B4-BE49-F238E27FC236}">
                <a16:creationId xmlns:a16="http://schemas.microsoft.com/office/drawing/2014/main" id="{4C97BEA7-29AC-FC70-2E31-76A1F99C2BB8}"/>
              </a:ext>
            </a:extLst>
          </p:cNvPr>
          <p:cNvSpPr/>
          <p:nvPr/>
        </p:nvSpPr>
        <p:spPr>
          <a:xfrm rot="5400000">
            <a:off x="2473410" y="92723"/>
            <a:ext cx="938427" cy="1386483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6E0FBDFA-13A9-7633-7162-6E9A453D90C6}"/>
              </a:ext>
            </a:extLst>
          </p:cNvPr>
          <p:cNvSpPr txBox="1"/>
          <p:nvPr/>
        </p:nvSpPr>
        <p:spPr>
          <a:xfrm>
            <a:off x="4294231" y="99748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Numeracy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C664CE6B-5352-35DE-BA9B-AE6983979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030154" y="840544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E3FCDF95-7B98-31C9-D3C0-9602DFAEDD0F}"/>
              </a:ext>
            </a:extLst>
          </p:cNvPr>
          <p:cNvSpPr txBox="1"/>
          <p:nvPr/>
        </p:nvSpPr>
        <p:spPr>
          <a:xfrm>
            <a:off x="5150325" y="11230544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45DD960-31C3-A519-7D82-93F625823057}"/>
              </a:ext>
            </a:extLst>
          </p:cNvPr>
          <p:cNvSpPr txBox="1"/>
          <p:nvPr/>
        </p:nvSpPr>
        <p:spPr>
          <a:xfrm>
            <a:off x="4498999" y="15603886"/>
            <a:ext cx="293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A131A6A-E887-BF42-8469-4B06A916237F}"/>
              </a:ext>
            </a:extLst>
          </p:cNvPr>
          <p:cNvSpPr txBox="1"/>
          <p:nvPr/>
        </p:nvSpPr>
        <p:spPr>
          <a:xfrm>
            <a:off x="943917" y="11303047"/>
            <a:ext cx="5007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>
                <a:solidFill>
                  <a:srgbClr val="00B0F0"/>
                </a:solidFill>
              </a:rPr>
              <a:t>Geometry &amp; Measures 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B129869-B756-FB23-1A65-56013DF187FF}"/>
              </a:ext>
            </a:extLst>
          </p:cNvPr>
          <p:cNvSpPr txBox="1"/>
          <p:nvPr/>
        </p:nvSpPr>
        <p:spPr>
          <a:xfrm>
            <a:off x="3076600" y="8946352"/>
            <a:ext cx="162700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 &amp; Decimals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85C55F7A-EEBA-60F8-D51C-B1DAD1EE7E79}"/>
              </a:ext>
            </a:extLst>
          </p:cNvPr>
          <p:cNvSpPr txBox="1"/>
          <p:nvPr/>
        </p:nvSpPr>
        <p:spPr>
          <a:xfrm>
            <a:off x="6350505" y="4758359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83C9ACC1-8B16-71B4-1D51-6BF3D9EC2FD2}"/>
              </a:ext>
            </a:extLst>
          </p:cNvPr>
          <p:cNvSpPr txBox="1"/>
          <p:nvPr/>
        </p:nvSpPr>
        <p:spPr>
          <a:xfrm>
            <a:off x="6169660" y="9035259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1E841EC-A858-0539-2925-C4F29C6968CC}"/>
              </a:ext>
            </a:extLst>
          </p:cNvPr>
          <p:cNvSpPr txBox="1"/>
          <p:nvPr/>
        </p:nvSpPr>
        <p:spPr>
          <a:xfrm>
            <a:off x="6324191" y="13406014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C83F015F-D08C-3E56-4B47-1ED043660E1F}"/>
              </a:ext>
            </a:extLst>
          </p:cNvPr>
          <p:cNvSpPr txBox="1"/>
          <p:nvPr/>
        </p:nvSpPr>
        <p:spPr>
          <a:xfrm>
            <a:off x="2275953" y="6945499"/>
            <a:ext cx="30498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0" dirty="0">
                <a:solidFill>
                  <a:srgbClr val="00B0F0"/>
                </a:solidFill>
              </a:rPr>
              <a:t>Geometry &amp; Measures  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9BB0BD6-27E7-C675-E2B3-1D063F508F45}"/>
              </a:ext>
            </a:extLst>
          </p:cNvPr>
          <p:cNvSpPr txBox="1"/>
          <p:nvPr/>
        </p:nvSpPr>
        <p:spPr>
          <a:xfrm>
            <a:off x="1489414" y="15584801"/>
            <a:ext cx="30498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0" dirty="0">
                <a:solidFill>
                  <a:srgbClr val="00B0F0"/>
                </a:solidFill>
              </a:rPr>
              <a:t>Geometry &amp; Measures  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EEF0F9C-5A05-6C8D-CB5A-D02BF017EFC7}"/>
              </a:ext>
            </a:extLst>
          </p:cNvPr>
          <p:cNvSpPr txBox="1"/>
          <p:nvPr/>
        </p:nvSpPr>
        <p:spPr>
          <a:xfrm>
            <a:off x="2812342" y="4589194"/>
            <a:ext cx="3683742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Fractions, Decimals &amp; Percentages 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B16782A5-37D6-D83E-5B89-2F0784C28D1E}"/>
              </a:ext>
            </a:extLst>
          </p:cNvPr>
          <p:cNvSpPr txBox="1"/>
          <p:nvPr/>
        </p:nvSpPr>
        <p:spPr>
          <a:xfrm>
            <a:off x="3110441" y="13248541"/>
            <a:ext cx="2289776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 &amp; Decimals 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7A37AC2-70D3-CFA9-AD2B-F6B292B746AD}"/>
              </a:ext>
            </a:extLst>
          </p:cNvPr>
          <p:cNvSpPr txBox="1"/>
          <p:nvPr/>
        </p:nvSpPr>
        <p:spPr>
          <a:xfrm rot="190535">
            <a:off x="1155256" y="1391149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AD265EB-8A96-12CB-3C24-70F990D69044}"/>
              </a:ext>
            </a:extLst>
          </p:cNvPr>
          <p:cNvSpPr txBox="1"/>
          <p:nvPr/>
        </p:nvSpPr>
        <p:spPr>
          <a:xfrm>
            <a:off x="1782315" y="2546924"/>
            <a:ext cx="2706915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Fractions, Decimals &amp; Percentages  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2544530-F2F9-956F-D385-058A3906CE2B}"/>
              </a:ext>
            </a:extLst>
          </p:cNvPr>
          <p:cNvSpPr txBox="1"/>
          <p:nvPr/>
        </p:nvSpPr>
        <p:spPr>
          <a:xfrm>
            <a:off x="4469576" y="2707417"/>
            <a:ext cx="30498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0" dirty="0">
                <a:solidFill>
                  <a:srgbClr val="00B0F0"/>
                </a:solidFill>
              </a:rPr>
              <a:t>Geometry &amp; Measures  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48E1279F-7559-A2C9-7096-622816354CEE}"/>
              </a:ext>
            </a:extLst>
          </p:cNvPr>
          <p:cNvSpPr txBox="1"/>
          <p:nvPr/>
        </p:nvSpPr>
        <p:spPr>
          <a:xfrm>
            <a:off x="5025199" y="6906318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328B54D-5E47-1A07-9D37-81114347ABD0}"/>
              </a:ext>
            </a:extLst>
          </p:cNvPr>
          <p:cNvSpPr txBox="1"/>
          <p:nvPr/>
        </p:nvSpPr>
        <p:spPr>
          <a:xfrm rot="5400000">
            <a:off x="7576024" y="4086822"/>
            <a:ext cx="2429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B41DBC99-FFE6-7E60-4024-F4850D3A0FEB}"/>
              </a:ext>
            </a:extLst>
          </p:cNvPr>
          <p:cNvSpPr txBox="1"/>
          <p:nvPr/>
        </p:nvSpPr>
        <p:spPr>
          <a:xfrm>
            <a:off x="1627351" y="627273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Algebra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5306B674-8785-082D-D04B-AB97B4A8849C}"/>
              </a:ext>
            </a:extLst>
          </p:cNvPr>
          <p:cNvCxnSpPr>
            <a:cxnSpLocks/>
          </p:cNvCxnSpPr>
          <p:nvPr/>
        </p:nvCxnSpPr>
        <p:spPr>
          <a:xfrm flipV="1">
            <a:off x="4959837" y="1111309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D6C5AF3D-CD63-41CE-3F24-65B4AE17FE16}"/>
              </a:ext>
            </a:extLst>
          </p:cNvPr>
          <p:cNvCxnSpPr>
            <a:cxnSpLocks/>
          </p:cNvCxnSpPr>
          <p:nvPr/>
        </p:nvCxnSpPr>
        <p:spPr>
          <a:xfrm flipV="1">
            <a:off x="2041105" y="8981637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E1754184-C789-6643-6D65-A19A4EC029C6}"/>
              </a:ext>
            </a:extLst>
          </p:cNvPr>
          <p:cNvCxnSpPr>
            <a:cxnSpLocks/>
          </p:cNvCxnSpPr>
          <p:nvPr/>
        </p:nvCxnSpPr>
        <p:spPr>
          <a:xfrm flipV="1">
            <a:off x="3974979" y="12190096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5855637-3C94-DDEC-C90A-D3772C813444}"/>
              </a:ext>
            </a:extLst>
          </p:cNvPr>
          <p:cNvCxnSpPr>
            <a:cxnSpLocks/>
          </p:cNvCxnSpPr>
          <p:nvPr/>
        </p:nvCxnSpPr>
        <p:spPr>
          <a:xfrm flipV="1">
            <a:off x="4187550" y="15522198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929060B2-ED11-9252-3A53-7BD476657FAF}"/>
              </a:ext>
            </a:extLst>
          </p:cNvPr>
          <p:cNvCxnSpPr>
            <a:cxnSpLocks/>
          </p:cNvCxnSpPr>
          <p:nvPr/>
        </p:nvCxnSpPr>
        <p:spPr>
          <a:xfrm flipV="1">
            <a:off x="2095709" y="13390016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01EC418C-4B71-13D6-C3EF-AF295402EECA}"/>
              </a:ext>
            </a:extLst>
          </p:cNvPr>
          <p:cNvCxnSpPr>
            <a:cxnSpLocks/>
            <a:stCxn id="125" idx="1"/>
          </p:cNvCxnSpPr>
          <p:nvPr/>
        </p:nvCxnSpPr>
        <p:spPr>
          <a:xfrm flipH="1">
            <a:off x="1504950" y="14658895"/>
            <a:ext cx="141594" cy="1239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4E1409A5-EC23-5B87-36CA-FCDF96238EC6}"/>
              </a:ext>
            </a:extLst>
          </p:cNvPr>
          <p:cNvCxnSpPr>
            <a:cxnSpLocks/>
          </p:cNvCxnSpPr>
          <p:nvPr/>
        </p:nvCxnSpPr>
        <p:spPr>
          <a:xfrm flipV="1">
            <a:off x="6052589" y="1336205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01B2D76A-F382-141B-4D2A-7B5EC63770BD}"/>
              </a:ext>
            </a:extLst>
          </p:cNvPr>
          <p:cNvCxnSpPr>
            <a:cxnSpLocks/>
          </p:cNvCxnSpPr>
          <p:nvPr/>
        </p:nvCxnSpPr>
        <p:spPr>
          <a:xfrm flipV="1">
            <a:off x="5795190" y="8998409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369105A4-129E-A14A-4085-8D372E06F43C}"/>
              </a:ext>
            </a:extLst>
          </p:cNvPr>
          <p:cNvCxnSpPr>
            <a:cxnSpLocks/>
          </p:cNvCxnSpPr>
          <p:nvPr/>
        </p:nvCxnSpPr>
        <p:spPr>
          <a:xfrm flipV="1">
            <a:off x="5795190" y="4679670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D6B9FD7-E9EF-E0EF-1C0B-888A6118E530}"/>
              </a:ext>
            </a:extLst>
          </p:cNvPr>
          <p:cNvCxnSpPr>
            <a:cxnSpLocks/>
          </p:cNvCxnSpPr>
          <p:nvPr/>
        </p:nvCxnSpPr>
        <p:spPr>
          <a:xfrm flipV="1">
            <a:off x="4959837" y="685843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DFA4F385-9510-DE38-98E5-BD3E03907877}"/>
              </a:ext>
            </a:extLst>
          </p:cNvPr>
          <p:cNvCxnSpPr>
            <a:cxnSpLocks/>
          </p:cNvCxnSpPr>
          <p:nvPr/>
        </p:nvCxnSpPr>
        <p:spPr>
          <a:xfrm flipH="1" flipV="1">
            <a:off x="1074616" y="5568874"/>
            <a:ext cx="571928" cy="191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8CA35AE6-EE74-3481-8A8A-AA4566978E02}"/>
              </a:ext>
            </a:extLst>
          </p:cNvPr>
          <p:cNvCxnSpPr>
            <a:cxnSpLocks/>
          </p:cNvCxnSpPr>
          <p:nvPr/>
        </p:nvCxnSpPr>
        <p:spPr>
          <a:xfrm flipV="1">
            <a:off x="541162" y="2150566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EF243C91-A217-9FBD-AE99-F12C89677694}"/>
              </a:ext>
            </a:extLst>
          </p:cNvPr>
          <p:cNvCxnSpPr>
            <a:cxnSpLocks/>
          </p:cNvCxnSpPr>
          <p:nvPr/>
        </p:nvCxnSpPr>
        <p:spPr>
          <a:xfrm flipH="1" flipV="1">
            <a:off x="1542653" y="832834"/>
            <a:ext cx="465358" cy="4142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65050553-1626-EFEF-320B-12A0AE530A6A}"/>
              </a:ext>
            </a:extLst>
          </p:cNvPr>
          <p:cNvCxnSpPr>
            <a:cxnSpLocks/>
          </p:cNvCxnSpPr>
          <p:nvPr/>
        </p:nvCxnSpPr>
        <p:spPr>
          <a:xfrm flipH="1" flipV="1">
            <a:off x="1161993" y="1769397"/>
            <a:ext cx="620052" cy="18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717E3884-8697-6840-C602-FD99124D41B6}"/>
              </a:ext>
            </a:extLst>
          </p:cNvPr>
          <p:cNvCxnSpPr>
            <a:cxnSpLocks/>
          </p:cNvCxnSpPr>
          <p:nvPr/>
        </p:nvCxnSpPr>
        <p:spPr>
          <a:xfrm flipV="1">
            <a:off x="4301540" y="2615574"/>
            <a:ext cx="7446" cy="595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2AFD8041-E372-92DE-44D4-2DC85983D936}"/>
              </a:ext>
            </a:extLst>
          </p:cNvPr>
          <p:cNvCxnSpPr>
            <a:cxnSpLocks/>
          </p:cNvCxnSpPr>
          <p:nvPr/>
        </p:nvCxnSpPr>
        <p:spPr>
          <a:xfrm flipV="1">
            <a:off x="7275640" y="2602240"/>
            <a:ext cx="7446" cy="595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13979</TotalTime>
  <Words>568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295</cp:revision>
  <cp:lastPrinted>2018-09-02T17:44:52Z</cp:lastPrinted>
  <dcterms:created xsi:type="dcterms:W3CDTF">2018-02-08T08:28:53Z</dcterms:created>
  <dcterms:modified xsi:type="dcterms:W3CDTF">2024-03-13T13:46:34Z</dcterms:modified>
</cp:coreProperties>
</file>