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5" saveSubsetFonts="1">
  <p:sldMasterIdLst>
    <p:sldMasterId id="2147483756" r:id="rId1"/>
  </p:sldMasterIdLst>
  <p:notesMasterIdLst>
    <p:notesMasterId r:id="rId3"/>
  </p:notesMasterIdLst>
  <p:sldIdLst>
    <p:sldId id="260" r:id="rId2"/>
  </p:sldIdLst>
  <p:sldSz cx="9720263" cy="16200438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DCDD0"/>
    <a:srgbClr val="144856"/>
    <a:srgbClr val="175A68"/>
    <a:srgbClr val="FE5E00"/>
    <a:srgbClr val="F8B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2146" autoAdjust="0"/>
  </p:normalViewPr>
  <p:slideViewPr>
    <p:cSldViewPr snapToGrid="0">
      <p:cViewPr>
        <p:scale>
          <a:sx n="100" d="100"/>
          <a:sy n="100" d="100"/>
        </p:scale>
        <p:origin x="75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93950" y="1241425"/>
            <a:ext cx="2009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93950" y="1241425"/>
            <a:ext cx="20097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39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651323"/>
            <a:ext cx="8262224" cy="5640152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8508981"/>
            <a:ext cx="7290197" cy="3911355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86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56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862524"/>
            <a:ext cx="2095932" cy="137291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862524"/>
            <a:ext cx="6166292" cy="137291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143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122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038864"/>
            <a:ext cx="8383727" cy="6738931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0841548"/>
            <a:ext cx="8383727" cy="3543845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22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312617"/>
            <a:ext cx="4131112" cy="102790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312617"/>
            <a:ext cx="4131112" cy="102790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71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862527"/>
            <a:ext cx="8383727" cy="31313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3971359"/>
            <a:ext cx="4112126" cy="1946301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5917660"/>
            <a:ext cx="4112126" cy="87039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3971359"/>
            <a:ext cx="4132378" cy="1946301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5917660"/>
            <a:ext cx="4132378" cy="87039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3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1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048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080029"/>
            <a:ext cx="3135038" cy="3780102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332567"/>
            <a:ext cx="4920883" cy="11512811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4860131"/>
            <a:ext cx="3135038" cy="9003995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819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080029"/>
            <a:ext cx="3135038" cy="3780102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332567"/>
            <a:ext cx="4920883" cy="11512811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4860131"/>
            <a:ext cx="3135038" cy="9003995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26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862527"/>
            <a:ext cx="8383727" cy="3131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312617"/>
            <a:ext cx="8383727" cy="10279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5015410"/>
            <a:ext cx="2187059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5015410"/>
            <a:ext cx="3280589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5015410"/>
            <a:ext cx="2187059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09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331851" y="10503241"/>
            <a:ext cx="2819456" cy="2287911"/>
          </a:xfrm>
          <a:prstGeom prst="blockArc">
            <a:avLst>
              <a:gd name="adj1" fmla="val 10855449"/>
              <a:gd name="adj2" fmla="val 1572"/>
              <a:gd name="adj3" fmla="val 27649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Natural Forms 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30251" y="10234115"/>
            <a:ext cx="5645422" cy="6318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NEA: Fantastic and Strange</a:t>
            </a:r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90925" y="8354371"/>
            <a:ext cx="2780205" cy="2242258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Fantastic and Strange</a:t>
            </a: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359321" y="6206992"/>
            <a:ext cx="2805426" cy="220431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Fantastic and Strange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22045" y="8098309"/>
            <a:ext cx="5653628" cy="6173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NEA: Fantastic and Strange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2179076" y="5904517"/>
            <a:ext cx="5632822" cy="6099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Externally Set Assignment – Exam Preparation</a:t>
            </a:r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6196539" flipV="1">
            <a:off x="4744890" y="1155801"/>
            <a:ext cx="433513" cy="350830"/>
          </a:xfrm>
          <a:prstGeom prst="triangle">
            <a:avLst>
              <a:gd name="adj" fmla="val 45360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82" name="Straight Connector 581">
            <a:extLst>
              <a:ext uri="{FF2B5EF4-FFF2-40B4-BE49-F238E27FC236}">
                <a16:creationId xmlns:a16="http://schemas.microsoft.com/office/drawing/2014/main" id="{4D1BBD61-9F55-4579-996F-EFE618B7EA76}"/>
              </a:ext>
            </a:extLst>
          </p:cNvPr>
          <p:cNvCxnSpPr>
            <a:cxnSpLocks/>
          </p:cNvCxnSpPr>
          <p:nvPr/>
        </p:nvCxnSpPr>
        <p:spPr>
          <a:xfrm flipH="1" flipV="1">
            <a:off x="7906071" y="12873153"/>
            <a:ext cx="133066" cy="302866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5" name="Straight Connector 584">
            <a:extLst>
              <a:ext uri="{FF2B5EF4-FFF2-40B4-BE49-F238E27FC236}">
                <a16:creationId xmlns:a16="http://schemas.microsoft.com/office/drawing/2014/main" id="{ED97350C-F515-4F00-B9C2-7F4F13347875}"/>
              </a:ext>
            </a:extLst>
          </p:cNvPr>
          <p:cNvCxnSpPr>
            <a:cxnSpLocks/>
          </p:cNvCxnSpPr>
          <p:nvPr/>
        </p:nvCxnSpPr>
        <p:spPr>
          <a:xfrm flipH="1">
            <a:off x="8678781" y="11822899"/>
            <a:ext cx="395223" cy="7351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Straight Connector 590">
            <a:extLst>
              <a:ext uri="{FF2B5EF4-FFF2-40B4-BE49-F238E27FC236}">
                <a16:creationId xmlns:a16="http://schemas.microsoft.com/office/drawing/2014/main" id="{43DA3765-0617-44A0-BA4B-0446DA406BD9}"/>
              </a:ext>
            </a:extLst>
          </p:cNvPr>
          <p:cNvCxnSpPr>
            <a:cxnSpLocks/>
          </p:cNvCxnSpPr>
          <p:nvPr/>
        </p:nvCxnSpPr>
        <p:spPr>
          <a:xfrm>
            <a:off x="7902787" y="12214792"/>
            <a:ext cx="208517" cy="191983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Straight Connector 597">
            <a:extLst>
              <a:ext uri="{FF2B5EF4-FFF2-40B4-BE49-F238E27FC236}">
                <a16:creationId xmlns:a16="http://schemas.microsoft.com/office/drawing/2014/main" id="{104C83F5-434B-446C-8EFF-A20C47D069A3}"/>
              </a:ext>
            </a:extLst>
          </p:cNvPr>
          <p:cNvCxnSpPr>
            <a:cxnSpLocks/>
          </p:cNvCxnSpPr>
          <p:nvPr/>
        </p:nvCxnSpPr>
        <p:spPr>
          <a:xfrm flipV="1">
            <a:off x="7760225" y="10711740"/>
            <a:ext cx="142562" cy="322362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Straight Connector 599">
            <a:extLst>
              <a:ext uri="{FF2B5EF4-FFF2-40B4-BE49-F238E27FC236}">
                <a16:creationId xmlns:a16="http://schemas.microsoft.com/office/drawing/2014/main" id="{B6443DBE-18BC-4F8E-AB79-78F6C0DBA2DB}"/>
              </a:ext>
            </a:extLst>
          </p:cNvPr>
          <p:cNvCxnSpPr>
            <a:cxnSpLocks/>
          </p:cNvCxnSpPr>
          <p:nvPr/>
        </p:nvCxnSpPr>
        <p:spPr>
          <a:xfrm flipH="1">
            <a:off x="8527641" y="10728270"/>
            <a:ext cx="299958" cy="199469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Connector 601">
            <a:extLst>
              <a:ext uri="{FF2B5EF4-FFF2-40B4-BE49-F238E27FC236}">
                <a16:creationId xmlns:a16="http://schemas.microsoft.com/office/drawing/2014/main" id="{16E1766B-69B7-4F10-8262-9916A640BB13}"/>
              </a:ext>
            </a:extLst>
          </p:cNvPr>
          <p:cNvCxnSpPr>
            <a:cxnSpLocks/>
          </p:cNvCxnSpPr>
          <p:nvPr/>
        </p:nvCxnSpPr>
        <p:spPr>
          <a:xfrm>
            <a:off x="4795960" y="10340271"/>
            <a:ext cx="0" cy="35889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5058268" y="7758781"/>
            <a:ext cx="1214980" cy="130486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5234452" y="7964863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5233256" y="8077295"/>
            <a:ext cx="834017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6F20039-ABEA-BE47-B3A0-6B1A5F7867BE}"/>
              </a:ext>
            </a:extLst>
          </p:cNvPr>
          <p:cNvSpPr txBox="1"/>
          <p:nvPr/>
        </p:nvSpPr>
        <p:spPr>
          <a:xfrm>
            <a:off x="5218927" y="8032780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cxnSp>
        <p:nvCxnSpPr>
          <p:cNvPr id="621" name="Straight Connector 620">
            <a:extLst>
              <a:ext uri="{FF2B5EF4-FFF2-40B4-BE49-F238E27FC236}">
                <a16:creationId xmlns:a16="http://schemas.microsoft.com/office/drawing/2014/main" id="{E3F061CF-B9C5-49C1-8ABB-4084A9282E37}"/>
              </a:ext>
            </a:extLst>
          </p:cNvPr>
          <p:cNvCxnSpPr>
            <a:cxnSpLocks/>
          </p:cNvCxnSpPr>
          <p:nvPr/>
        </p:nvCxnSpPr>
        <p:spPr>
          <a:xfrm>
            <a:off x="3444160" y="10040665"/>
            <a:ext cx="0" cy="35889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2" name="Straight Connector 621">
            <a:extLst>
              <a:ext uri="{FF2B5EF4-FFF2-40B4-BE49-F238E27FC236}">
                <a16:creationId xmlns:a16="http://schemas.microsoft.com/office/drawing/2014/main" id="{601F9267-C793-45F7-A5A2-685EA190A17C}"/>
              </a:ext>
            </a:extLst>
          </p:cNvPr>
          <p:cNvCxnSpPr>
            <a:cxnSpLocks/>
          </p:cNvCxnSpPr>
          <p:nvPr/>
        </p:nvCxnSpPr>
        <p:spPr>
          <a:xfrm flipV="1">
            <a:off x="5323500" y="10701591"/>
            <a:ext cx="0" cy="22997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Straight Connector 622">
            <a:extLst>
              <a:ext uri="{FF2B5EF4-FFF2-40B4-BE49-F238E27FC236}">
                <a16:creationId xmlns:a16="http://schemas.microsoft.com/office/drawing/2014/main" id="{7D1A76D7-946A-434B-9E20-E66593C9A965}"/>
              </a:ext>
            </a:extLst>
          </p:cNvPr>
          <p:cNvCxnSpPr>
            <a:cxnSpLocks/>
          </p:cNvCxnSpPr>
          <p:nvPr/>
        </p:nvCxnSpPr>
        <p:spPr>
          <a:xfrm flipV="1">
            <a:off x="4212979" y="10703631"/>
            <a:ext cx="0" cy="22585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6" name="TextBox 645">
            <a:extLst>
              <a:ext uri="{FF2B5EF4-FFF2-40B4-BE49-F238E27FC236}">
                <a16:creationId xmlns:a16="http://schemas.microsoft.com/office/drawing/2014/main" id="{0F05925E-75B2-4952-9635-E3A9C6B9643C}"/>
              </a:ext>
            </a:extLst>
          </p:cNvPr>
          <p:cNvSpPr txBox="1"/>
          <p:nvPr/>
        </p:nvSpPr>
        <p:spPr>
          <a:xfrm>
            <a:off x="1881980" y="9349823"/>
            <a:ext cx="1185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Photography as recording</a:t>
            </a:r>
          </a:p>
        </p:txBody>
      </p:sp>
      <p:cxnSp>
        <p:nvCxnSpPr>
          <p:cNvPr id="648" name="Straight Connector 647">
            <a:extLst>
              <a:ext uri="{FF2B5EF4-FFF2-40B4-BE49-F238E27FC236}">
                <a16:creationId xmlns:a16="http://schemas.microsoft.com/office/drawing/2014/main" id="{C0BEB16A-81E4-439A-91F4-67D0A5E911AE}"/>
              </a:ext>
            </a:extLst>
          </p:cNvPr>
          <p:cNvCxnSpPr>
            <a:cxnSpLocks/>
          </p:cNvCxnSpPr>
          <p:nvPr/>
        </p:nvCxnSpPr>
        <p:spPr>
          <a:xfrm>
            <a:off x="1045567" y="8346104"/>
            <a:ext cx="480450" cy="29144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3" name="Straight Connector 652">
            <a:extLst>
              <a:ext uri="{FF2B5EF4-FFF2-40B4-BE49-F238E27FC236}">
                <a16:creationId xmlns:a16="http://schemas.microsoft.com/office/drawing/2014/main" id="{B4B756DC-3C0D-4E23-B3CB-F7BC497B34CD}"/>
              </a:ext>
            </a:extLst>
          </p:cNvPr>
          <p:cNvCxnSpPr>
            <a:cxnSpLocks/>
          </p:cNvCxnSpPr>
          <p:nvPr/>
        </p:nvCxnSpPr>
        <p:spPr>
          <a:xfrm>
            <a:off x="6342929" y="7868288"/>
            <a:ext cx="0" cy="44635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4" name="Straight Connector 653">
            <a:extLst>
              <a:ext uri="{FF2B5EF4-FFF2-40B4-BE49-F238E27FC236}">
                <a16:creationId xmlns:a16="http://schemas.microsoft.com/office/drawing/2014/main" id="{654912DF-DC0F-40EA-BBF4-8EA8558311B9}"/>
              </a:ext>
            </a:extLst>
          </p:cNvPr>
          <p:cNvCxnSpPr>
            <a:cxnSpLocks/>
          </p:cNvCxnSpPr>
          <p:nvPr/>
        </p:nvCxnSpPr>
        <p:spPr>
          <a:xfrm flipV="1">
            <a:off x="3262053" y="8507670"/>
            <a:ext cx="0" cy="35574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0" name="Straight Connector 659">
            <a:extLst>
              <a:ext uri="{FF2B5EF4-FFF2-40B4-BE49-F238E27FC236}">
                <a16:creationId xmlns:a16="http://schemas.microsoft.com/office/drawing/2014/main" id="{4E50602A-F6B8-4E11-B6D2-F50AB4361A08}"/>
              </a:ext>
            </a:extLst>
          </p:cNvPr>
          <p:cNvCxnSpPr>
            <a:cxnSpLocks/>
          </p:cNvCxnSpPr>
          <p:nvPr/>
        </p:nvCxnSpPr>
        <p:spPr>
          <a:xfrm flipV="1">
            <a:off x="2027167" y="8642372"/>
            <a:ext cx="0" cy="23506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1" name="Straight Connector 660">
            <a:extLst>
              <a:ext uri="{FF2B5EF4-FFF2-40B4-BE49-F238E27FC236}">
                <a16:creationId xmlns:a16="http://schemas.microsoft.com/office/drawing/2014/main" id="{D71852D8-1A13-46D5-9ED9-C188B1FC9C13}"/>
              </a:ext>
            </a:extLst>
          </p:cNvPr>
          <p:cNvCxnSpPr>
            <a:cxnSpLocks/>
          </p:cNvCxnSpPr>
          <p:nvPr/>
        </p:nvCxnSpPr>
        <p:spPr>
          <a:xfrm>
            <a:off x="3849200" y="7868288"/>
            <a:ext cx="9096" cy="35353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4" name="Straight Connector 683">
            <a:extLst>
              <a:ext uri="{FF2B5EF4-FFF2-40B4-BE49-F238E27FC236}">
                <a16:creationId xmlns:a16="http://schemas.microsoft.com/office/drawing/2014/main" id="{6EC0EF18-61C3-4ABD-9EF9-F1AB317163D4}"/>
              </a:ext>
            </a:extLst>
          </p:cNvPr>
          <p:cNvCxnSpPr>
            <a:cxnSpLocks/>
          </p:cNvCxnSpPr>
          <p:nvPr/>
        </p:nvCxnSpPr>
        <p:spPr>
          <a:xfrm flipV="1">
            <a:off x="7694571" y="8513964"/>
            <a:ext cx="0" cy="350818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3" name="Rectangle 692">
            <a:extLst>
              <a:ext uri="{FF2B5EF4-FFF2-40B4-BE49-F238E27FC236}">
                <a16:creationId xmlns:a16="http://schemas.microsoft.com/office/drawing/2014/main" id="{242D1697-493D-4EEA-9BF1-C16D669A5B45}"/>
              </a:ext>
            </a:extLst>
          </p:cNvPr>
          <p:cNvSpPr/>
          <p:nvPr/>
        </p:nvSpPr>
        <p:spPr>
          <a:xfrm>
            <a:off x="6348108" y="1543488"/>
            <a:ext cx="1380839" cy="618687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Block Arc 298">
            <a:extLst>
              <a:ext uri="{FF2B5EF4-FFF2-40B4-BE49-F238E27FC236}">
                <a16:creationId xmlns:a16="http://schemas.microsoft.com/office/drawing/2014/main" id="{E544DECD-E899-401B-BBD3-3DF1A76E09F8}"/>
              </a:ext>
            </a:extLst>
          </p:cNvPr>
          <p:cNvSpPr/>
          <p:nvPr/>
        </p:nvSpPr>
        <p:spPr>
          <a:xfrm rot="16200000">
            <a:off x="760781" y="12714300"/>
            <a:ext cx="2819457" cy="2234496"/>
          </a:xfrm>
          <a:prstGeom prst="blockArc">
            <a:avLst>
              <a:gd name="adj1" fmla="val 10794607"/>
              <a:gd name="adj2" fmla="val 156513"/>
              <a:gd name="adj3" fmla="val 2821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Observational Drawing</a:t>
            </a: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945C2C5F-E679-4DF9-8DC1-21AF6D2968E9}"/>
              </a:ext>
            </a:extLst>
          </p:cNvPr>
          <p:cNvSpPr/>
          <p:nvPr/>
        </p:nvSpPr>
        <p:spPr>
          <a:xfrm>
            <a:off x="2149188" y="14603727"/>
            <a:ext cx="6305034" cy="6261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NEA: Component 1: Formal Elements and Skills Workshops</a:t>
            </a: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F289F366-7001-4F39-9D35-5CE31B390754}"/>
              </a:ext>
            </a:extLst>
          </p:cNvPr>
          <p:cNvSpPr/>
          <p:nvPr/>
        </p:nvSpPr>
        <p:spPr>
          <a:xfrm>
            <a:off x="2145034" y="12422849"/>
            <a:ext cx="5630639" cy="6376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NEA: Component 1 - Natural Forms </a:t>
            </a:r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AFE16334-B23A-4095-8628-6172C6CBF114}"/>
              </a:ext>
            </a:extLst>
          </p:cNvPr>
          <p:cNvSpPr/>
          <p:nvPr/>
        </p:nvSpPr>
        <p:spPr>
          <a:xfrm>
            <a:off x="7469079" y="14212623"/>
            <a:ext cx="1285727" cy="135025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A60CB24F-E9FB-45F9-A6B7-DEC4D785F590}"/>
              </a:ext>
            </a:extLst>
          </p:cNvPr>
          <p:cNvCxnSpPr>
            <a:cxnSpLocks/>
          </p:cNvCxnSpPr>
          <p:nvPr/>
        </p:nvCxnSpPr>
        <p:spPr>
          <a:xfrm flipV="1">
            <a:off x="7312007" y="15120075"/>
            <a:ext cx="0" cy="474435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45E38156-88CC-4438-AED9-3BB7A7CDBECF}"/>
              </a:ext>
            </a:extLst>
          </p:cNvPr>
          <p:cNvCxnSpPr>
            <a:cxnSpLocks/>
          </p:cNvCxnSpPr>
          <p:nvPr/>
        </p:nvCxnSpPr>
        <p:spPr>
          <a:xfrm>
            <a:off x="7114126" y="14334585"/>
            <a:ext cx="0" cy="343448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806A33F3-AC86-49EF-A3E2-085794180B8C}"/>
              </a:ext>
            </a:extLst>
          </p:cNvPr>
          <p:cNvCxnSpPr>
            <a:cxnSpLocks/>
          </p:cNvCxnSpPr>
          <p:nvPr/>
        </p:nvCxnSpPr>
        <p:spPr>
          <a:xfrm flipV="1">
            <a:off x="4484500" y="15091543"/>
            <a:ext cx="0" cy="324858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" name="TextBox 309">
            <a:extLst>
              <a:ext uri="{FF2B5EF4-FFF2-40B4-BE49-F238E27FC236}">
                <a16:creationId xmlns:a16="http://schemas.microsoft.com/office/drawing/2014/main" id="{3FF7873B-F10E-4545-92B3-0622ABB82CE9}"/>
              </a:ext>
            </a:extLst>
          </p:cNvPr>
          <p:cNvSpPr txBox="1"/>
          <p:nvPr/>
        </p:nvSpPr>
        <p:spPr>
          <a:xfrm>
            <a:off x="3013575" y="14050459"/>
            <a:ext cx="1152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watercolour</a:t>
            </a:r>
            <a:r>
              <a:rPr lang="en-US" sz="800" dirty="0"/>
              <a:t>, gouache, acrylic and oil paint</a:t>
            </a:r>
          </a:p>
        </p:txBody>
      </p: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22015452-0F45-4464-9773-3C05AC1E7361}"/>
              </a:ext>
            </a:extLst>
          </p:cNvPr>
          <p:cNvCxnSpPr>
            <a:cxnSpLocks/>
          </p:cNvCxnSpPr>
          <p:nvPr/>
        </p:nvCxnSpPr>
        <p:spPr>
          <a:xfrm flipV="1">
            <a:off x="2459703" y="15173048"/>
            <a:ext cx="0" cy="372671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FC92BBD1-1F84-468A-9147-CAE5EFD2EE6F}"/>
              </a:ext>
            </a:extLst>
          </p:cNvPr>
          <p:cNvCxnSpPr>
            <a:cxnSpLocks/>
          </p:cNvCxnSpPr>
          <p:nvPr/>
        </p:nvCxnSpPr>
        <p:spPr>
          <a:xfrm>
            <a:off x="3400099" y="14334585"/>
            <a:ext cx="7479" cy="379677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TextBox 316">
            <a:extLst>
              <a:ext uri="{FF2B5EF4-FFF2-40B4-BE49-F238E27FC236}">
                <a16:creationId xmlns:a16="http://schemas.microsoft.com/office/drawing/2014/main" id="{7DE79C8A-CF02-46C8-9CFA-9C235AB8D2B5}"/>
              </a:ext>
            </a:extLst>
          </p:cNvPr>
          <p:cNvSpPr txBox="1"/>
          <p:nvPr/>
        </p:nvSpPr>
        <p:spPr>
          <a:xfrm>
            <a:off x="71093" y="12567284"/>
            <a:ext cx="1155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charcoal, pastels, pen and ink, crayons and pencil</a:t>
            </a:r>
          </a:p>
        </p:txBody>
      </p:sp>
      <p:pic>
        <p:nvPicPr>
          <p:cNvPr id="318" name="Picture 317">
            <a:extLst>
              <a:ext uri="{FF2B5EF4-FFF2-40B4-BE49-F238E27FC236}">
                <a16:creationId xmlns:a16="http://schemas.microsoft.com/office/drawing/2014/main" id="{CDEF9152-8142-4680-A362-B4253B981D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06" r="530" b="32512"/>
          <a:stretch/>
        </p:blipFill>
        <p:spPr>
          <a:xfrm>
            <a:off x="8448016" y="14656950"/>
            <a:ext cx="1268404" cy="447872"/>
          </a:xfrm>
          <a:prstGeom prst="rect">
            <a:avLst/>
          </a:prstGeom>
        </p:spPr>
      </p:pic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8BC0059C-E928-46C0-8F68-0FD7F6B956BF}"/>
              </a:ext>
            </a:extLst>
          </p:cNvPr>
          <p:cNvCxnSpPr>
            <a:cxnSpLocks/>
          </p:cNvCxnSpPr>
          <p:nvPr/>
        </p:nvCxnSpPr>
        <p:spPr>
          <a:xfrm flipV="1">
            <a:off x="1668937" y="15177878"/>
            <a:ext cx="442767" cy="285027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TextBox 326">
            <a:extLst>
              <a:ext uri="{FF2B5EF4-FFF2-40B4-BE49-F238E27FC236}">
                <a16:creationId xmlns:a16="http://schemas.microsoft.com/office/drawing/2014/main" id="{B379675A-8005-45D9-8586-1876392ADC8E}"/>
              </a:ext>
            </a:extLst>
          </p:cNvPr>
          <p:cNvSpPr txBox="1"/>
          <p:nvPr/>
        </p:nvSpPr>
        <p:spPr>
          <a:xfrm flipH="1">
            <a:off x="8582662" y="10941216"/>
            <a:ext cx="1109895" cy="1055608"/>
          </a:xfrm>
          <a:prstGeom prst="wedgeRoundRectCallout">
            <a:avLst>
              <a:gd name="adj1" fmla="val 58429"/>
              <a:gd name="adj2" fmla="val 6784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develop their ideas through investigations informed by selecting and critically </a:t>
            </a:r>
            <a:r>
              <a:rPr lang="en-US" sz="800" dirty="0" err="1"/>
              <a:t>analysing</a:t>
            </a:r>
            <a:r>
              <a:rPr lang="en-US" sz="800" dirty="0"/>
              <a:t> sources</a:t>
            </a:r>
            <a:endParaRPr lang="en-US" sz="800" b="1" u="sng" dirty="0"/>
          </a:p>
        </p:txBody>
      </p: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F00F62F4-4DFA-4C12-A092-79F1DFFB1808}"/>
              </a:ext>
            </a:extLst>
          </p:cNvPr>
          <p:cNvCxnSpPr>
            <a:cxnSpLocks/>
          </p:cNvCxnSpPr>
          <p:nvPr/>
        </p:nvCxnSpPr>
        <p:spPr>
          <a:xfrm>
            <a:off x="2667118" y="14422192"/>
            <a:ext cx="4925" cy="292070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FAE6B26B-30E3-481D-A9A4-DBD86BA0A34A}"/>
              </a:ext>
            </a:extLst>
          </p:cNvPr>
          <p:cNvCxnSpPr>
            <a:cxnSpLocks/>
          </p:cNvCxnSpPr>
          <p:nvPr/>
        </p:nvCxnSpPr>
        <p:spPr>
          <a:xfrm flipV="1">
            <a:off x="902790" y="14603727"/>
            <a:ext cx="493069" cy="103974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9A1DA1E5-4F03-4081-8BB5-2CE1C77EF3BD}"/>
              </a:ext>
            </a:extLst>
          </p:cNvPr>
          <p:cNvCxnSpPr>
            <a:cxnSpLocks/>
          </p:cNvCxnSpPr>
          <p:nvPr/>
        </p:nvCxnSpPr>
        <p:spPr>
          <a:xfrm>
            <a:off x="809184" y="14009135"/>
            <a:ext cx="475150" cy="1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6C032BC1-965C-4B91-8BFD-347C302FE35D}"/>
              </a:ext>
            </a:extLst>
          </p:cNvPr>
          <p:cNvCxnSpPr>
            <a:cxnSpLocks/>
          </p:cNvCxnSpPr>
          <p:nvPr/>
        </p:nvCxnSpPr>
        <p:spPr>
          <a:xfrm>
            <a:off x="3063529" y="12375315"/>
            <a:ext cx="704" cy="332033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211E604F-0665-447D-AA42-3D60F34B2E62}"/>
              </a:ext>
            </a:extLst>
          </p:cNvPr>
          <p:cNvCxnSpPr>
            <a:cxnSpLocks/>
          </p:cNvCxnSpPr>
          <p:nvPr/>
        </p:nvCxnSpPr>
        <p:spPr>
          <a:xfrm flipV="1">
            <a:off x="4756141" y="12917332"/>
            <a:ext cx="1" cy="446219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A45AA955-82C2-471D-8482-C9EE29D0B4ED}"/>
              </a:ext>
            </a:extLst>
          </p:cNvPr>
          <p:cNvCxnSpPr>
            <a:cxnSpLocks/>
          </p:cNvCxnSpPr>
          <p:nvPr/>
        </p:nvCxnSpPr>
        <p:spPr>
          <a:xfrm>
            <a:off x="4960353" y="12289379"/>
            <a:ext cx="0" cy="29886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471AAB27-87CC-4CA0-A373-0C845D11A31F}"/>
              </a:ext>
            </a:extLst>
          </p:cNvPr>
          <p:cNvCxnSpPr>
            <a:cxnSpLocks/>
          </p:cNvCxnSpPr>
          <p:nvPr/>
        </p:nvCxnSpPr>
        <p:spPr>
          <a:xfrm>
            <a:off x="5819984" y="12251484"/>
            <a:ext cx="0" cy="377614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B71B06FB-E412-40D5-908D-52A646DDAB26}"/>
              </a:ext>
            </a:extLst>
          </p:cNvPr>
          <p:cNvCxnSpPr>
            <a:cxnSpLocks/>
          </p:cNvCxnSpPr>
          <p:nvPr/>
        </p:nvCxnSpPr>
        <p:spPr>
          <a:xfrm flipV="1">
            <a:off x="7233591" y="12910906"/>
            <a:ext cx="0" cy="407084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TextBox 392">
            <a:extLst>
              <a:ext uri="{FF2B5EF4-FFF2-40B4-BE49-F238E27FC236}">
                <a16:creationId xmlns:a16="http://schemas.microsoft.com/office/drawing/2014/main" id="{ED62A0F5-2126-46D7-AE3F-BA2B85D4B2C0}"/>
              </a:ext>
            </a:extLst>
          </p:cNvPr>
          <p:cNvSpPr txBox="1"/>
          <p:nvPr/>
        </p:nvSpPr>
        <p:spPr>
          <a:xfrm>
            <a:off x="2399649" y="9079176"/>
            <a:ext cx="1386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A7ED33-36C3-4F9C-AAE7-6C0652EB72B3}"/>
              </a:ext>
            </a:extLst>
          </p:cNvPr>
          <p:cNvSpPr/>
          <p:nvPr/>
        </p:nvSpPr>
        <p:spPr>
          <a:xfrm>
            <a:off x="6701593" y="14101369"/>
            <a:ext cx="7940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Mark making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D17AB7-0F50-46CF-A082-2307FAC97F8D}"/>
              </a:ext>
            </a:extLst>
          </p:cNvPr>
          <p:cNvSpPr/>
          <p:nvPr/>
        </p:nvSpPr>
        <p:spPr>
          <a:xfrm>
            <a:off x="3885568" y="15349548"/>
            <a:ext cx="1687853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800" dirty="0"/>
              <a:t>characteristics, properties and effects of using different media, materials, techniques and processes, and the ways in which they can be used in relation to students’ own creative intentions</a:t>
            </a:r>
          </a:p>
        </p:txBody>
      </p:sp>
      <p:sp>
        <p:nvSpPr>
          <p:cNvPr id="436" name="Rectangle 435">
            <a:extLst>
              <a:ext uri="{FF2B5EF4-FFF2-40B4-BE49-F238E27FC236}">
                <a16:creationId xmlns:a16="http://schemas.microsoft.com/office/drawing/2014/main" id="{F8F8398E-E0F3-4851-B73E-152EF94399E2}"/>
              </a:ext>
            </a:extLst>
          </p:cNvPr>
          <p:cNvSpPr/>
          <p:nvPr/>
        </p:nvSpPr>
        <p:spPr>
          <a:xfrm>
            <a:off x="5389984" y="12107070"/>
            <a:ext cx="114093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Artist Research</a:t>
            </a:r>
          </a:p>
        </p:txBody>
      </p:sp>
      <p:sp>
        <p:nvSpPr>
          <p:cNvPr id="438" name="Rectangle 437">
            <a:extLst>
              <a:ext uri="{FF2B5EF4-FFF2-40B4-BE49-F238E27FC236}">
                <a16:creationId xmlns:a16="http://schemas.microsoft.com/office/drawing/2014/main" id="{7E2AF306-E7EE-4CCB-BC82-F7FF3CDF211B}"/>
              </a:ext>
            </a:extLst>
          </p:cNvPr>
          <p:cNvSpPr/>
          <p:nvPr/>
        </p:nvSpPr>
        <p:spPr>
          <a:xfrm>
            <a:off x="2069573" y="15573856"/>
            <a:ext cx="96577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found materials</a:t>
            </a:r>
            <a:endParaRPr lang="en-US" sz="800" dirty="0"/>
          </a:p>
        </p:txBody>
      </p:sp>
      <p:sp>
        <p:nvSpPr>
          <p:cNvPr id="445" name="Rectangle 444">
            <a:extLst>
              <a:ext uri="{FF2B5EF4-FFF2-40B4-BE49-F238E27FC236}">
                <a16:creationId xmlns:a16="http://schemas.microsoft.com/office/drawing/2014/main" id="{C65D01F8-3C5F-4F8A-A2A0-88AA47AF1602}"/>
              </a:ext>
            </a:extLst>
          </p:cNvPr>
          <p:cNvSpPr/>
          <p:nvPr/>
        </p:nvSpPr>
        <p:spPr>
          <a:xfrm>
            <a:off x="1771682" y="8962692"/>
            <a:ext cx="860841" cy="21544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800" dirty="0"/>
              <a:t>digital imagery</a:t>
            </a:r>
            <a:endParaRPr lang="en-US" sz="800" dirty="0"/>
          </a:p>
        </p:txBody>
      </p:sp>
      <p:sp>
        <p:nvSpPr>
          <p:cNvPr id="448" name="Rectangle 447">
            <a:extLst>
              <a:ext uri="{FF2B5EF4-FFF2-40B4-BE49-F238E27FC236}">
                <a16:creationId xmlns:a16="http://schemas.microsoft.com/office/drawing/2014/main" id="{498B3A6E-E4C4-4A2A-9899-F29DF59FA1EE}"/>
              </a:ext>
            </a:extLst>
          </p:cNvPr>
          <p:cNvSpPr/>
          <p:nvPr/>
        </p:nvSpPr>
        <p:spPr>
          <a:xfrm>
            <a:off x="64890" y="13837417"/>
            <a:ext cx="860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a design brief or problem requiring a solution</a:t>
            </a:r>
          </a:p>
        </p:txBody>
      </p:sp>
      <p:sp>
        <p:nvSpPr>
          <p:cNvPr id="450" name="Rectangle 449">
            <a:extLst>
              <a:ext uri="{FF2B5EF4-FFF2-40B4-BE49-F238E27FC236}">
                <a16:creationId xmlns:a16="http://schemas.microsoft.com/office/drawing/2014/main" id="{6F0C9ECD-E83E-4162-839D-B642ABBE0FC8}"/>
              </a:ext>
            </a:extLst>
          </p:cNvPr>
          <p:cNvSpPr/>
          <p:nvPr/>
        </p:nvSpPr>
        <p:spPr>
          <a:xfrm>
            <a:off x="3191109" y="12401602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Primary sources</a:t>
            </a:r>
          </a:p>
        </p:txBody>
      </p:sp>
      <p:sp>
        <p:nvSpPr>
          <p:cNvPr id="453" name="Rectangle 452">
            <a:extLst>
              <a:ext uri="{FF2B5EF4-FFF2-40B4-BE49-F238E27FC236}">
                <a16:creationId xmlns:a16="http://schemas.microsoft.com/office/drawing/2014/main" id="{B1DA652B-3BF2-4447-8345-FD9C98D87A45}"/>
              </a:ext>
            </a:extLst>
          </p:cNvPr>
          <p:cNvSpPr/>
          <p:nvPr/>
        </p:nvSpPr>
        <p:spPr>
          <a:xfrm>
            <a:off x="3784469" y="11808591"/>
            <a:ext cx="84510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Image Research</a:t>
            </a:r>
            <a:endParaRPr lang="en-US" sz="800" dirty="0"/>
          </a:p>
        </p:txBody>
      </p: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44F96749-DC83-487A-8452-BD74D0C772F1}"/>
              </a:ext>
            </a:extLst>
          </p:cNvPr>
          <p:cNvCxnSpPr>
            <a:cxnSpLocks/>
          </p:cNvCxnSpPr>
          <p:nvPr/>
        </p:nvCxnSpPr>
        <p:spPr>
          <a:xfrm>
            <a:off x="1080803" y="12728580"/>
            <a:ext cx="365474" cy="196991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6" name="Rectangle 465">
            <a:extLst>
              <a:ext uri="{FF2B5EF4-FFF2-40B4-BE49-F238E27FC236}">
                <a16:creationId xmlns:a16="http://schemas.microsoft.com/office/drawing/2014/main" id="{39359EE4-0D4F-4351-AC73-9C6DA23F9A19}"/>
              </a:ext>
            </a:extLst>
          </p:cNvPr>
          <p:cNvSpPr/>
          <p:nvPr/>
        </p:nvSpPr>
        <p:spPr>
          <a:xfrm>
            <a:off x="4474529" y="13355267"/>
            <a:ext cx="738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Secondary Sources</a:t>
            </a:r>
          </a:p>
        </p:txBody>
      </p: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C25A2FE2-80EE-421B-A48E-F550CBAF8435}"/>
              </a:ext>
            </a:extLst>
          </p:cNvPr>
          <p:cNvCxnSpPr>
            <a:cxnSpLocks/>
          </p:cNvCxnSpPr>
          <p:nvPr/>
        </p:nvCxnSpPr>
        <p:spPr>
          <a:xfrm>
            <a:off x="4089037" y="12132310"/>
            <a:ext cx="0" cy="465410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tangle 162">
            <a:extLst>
              <a:ext uri="{FF2B5EF4-FFF2-40B4-BE49-F238E27FC236}">
                <a16:creationId xmlns:a16="http://schemas.microsoft.com/office/drawing/2014/main" id="{A9C9ECD3-9AD6-4725-BD57-844C262C38A6}"/>
              </a:ext>
            </a:extLst>
          </p:cNvPr>
          <p:cNvSpPr/>
          <p:nvPr/>
        </p:nvSpPr>
        <p:spPr>
          <a:xfrm>
            <a:off x="6690938" y="13317990"/>
            <a:ext cx="8342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800"/>
              <a:t>written annotation</a:t>
            </a:r>
            <a:endParaRPr lang="en-US" sz="800" dirty="0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CCBC8A8C-400F-4882-B8C0-6543D91D7E01}"/>
              </a:ext>
            </a:extLst>
          </p:cNvPr>
          <p:cNvSpPr/>
          <p:nvPr/>
        </p:nvSpPr>
        <p:spPr>
          <a:xfrm>
            <a:off x="7523643" y="13228569"/>
            <a:ext cx="1175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Recording ideas, insight</a:t>
            </a:r>
          </a:p>
          <a:p>
            <a:r>
              <a:rPr lang="en-US" sz="800" dirty="0"/>
              <a:t>s and observations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DE3B96C2-DCFF-419B-B260-D1405CB7C50B}"/>
              </a:ext>
            </a:extLst>
          </p:cNvPr>
          <p:cNvSpPr/>
          <p:nvPr/>
        </p:nvSpPr>
        <p:spPr>
          <a:xfrm>
            <a:off x="7462849" y="11784553"/>
            <a:ext cx="8332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Working in the style of the artists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9BB6A598-6381-46C1-89B6-F6373AA73E6D}"/>
              </a:ext>
            </a:extLst>
          </p:cNvPr>
          <p:cNvSpPr/>
          <p:nvPr/>
        </p:nvSpPr>
        <p:spPr>
          <a:xfrm>
            <a:off x="1197139" y="10963053"/>
            <a:ext cx="9569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Current, potential difference and resistance</a:t>
            </a:r>
          </a:p>
          <a:p>
            <a:r>
              <a:rPr lang="en-US" sz="800" dirty="0"/>
              <a:t> </a:t>
            </a: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7E3B70F4-1DB7-4750-945B-CEF68BC9665D}"/>
              </a:ext>
            </a:extLst>
          </p:cNvPr>
          <p:cNvCxnSpPr>
            <a:cxnSpLocks/>
          </p:cNvCxnSpPr>
          <p:nvPr/>
        </p:nvCxnSpPr>
        <p:spPr>
          <a:xfrm flipV="1">
            <a:off x="1833726" y="10699165"/>
            <a:ext cx="134547" cy="25423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698CD4CE-9EA4-4CAA-BD74-3F041AA8F7BA}"/>
              </a:ext>
            </a:extLst>
          </p:cNvPr>
          <p:cNvCxnSpPr>
            <a:cxnSpLocks/>
          </p:cNvCxnSpPr>
          <p:nvPr/>
        </p:nvCxnSpPr>
        <p:spPr>
          <a:xfrm flipV="1">
            <a:off x="929871" y="10199549"/>
            <a:ext cx="445340" cy="25355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4BC7685C-A6A1-4146-9E07-DEC06C70B4B9}"/>
              </a:ext>
            </a:extLst>
          </p:cNvPr>
          <p:cNvCxnSpPr>
            <a:cxnSpLocks/>
          </p:cNvCxnSpPr>
          <p:nvPr/>
        </p:nvCxnSpPr>
        <p:spPr>
          <a:xfrm flipH="1">
            <a:off x="2573002" y="10037601"/>
            <a:ext cx="10247" cy="34589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Rectangle 187">
            <a:extLst>
              <a:ext uri="{FF2B5EF4-FFF2-40B4-BE49-F238E27FC236}">
                <a16:creationId xmlns:a16="http://schemas.microsoft.com/office/drawing/2014/main" id="{8185BB3F-5F95-40F7-988E-702CD6F2EB7D}"/>
              </a:ext>
            </a:extLst>
          </p:cNvPr>
          <p:cNvSpPr/>
          <p:nvPr/>
        </p:nvSpPr>
        <p:spPr>
          <a:xfrm>
            <a:off x="2202879" y="9683505"/>
            <a:ext cx="832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Mood board of ideas and drawings</a:t>
            </a:r>
          </a:p>
        </p:txBody>
      </p: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4DA279D0-3CE0-4B41-98EC-2E58025DAA1C}"/>
              </a:ext>
            </a:extLst>
          </p:cNvPr>
          <p:cNvCxnSpPr>
            <a:cxnSpLocks/>
          </p:cNvCxnSpPr>
          <p:nvPr/>
        </p:nvCxnSpPr>
        <p:spPr>
          <a:xfrm flipH="1">
            <a:off x="1383309" y="9503093"/>
            <a:ext cx="494292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A1FC409A-CE0F-4944-82A8-D06E64F2FE97}"/>
              </a:ext>
            </a:extLst>
          </p:cNvPr>
          <p:cNvSpPr txBox="1"/>
          <p:nvPr/>
        </p:nvSpPr>
        <p:spPr>
          <a:xfrm>
            <a:off x="5565691" y="7389366"/>
            <a:ext cx="1047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Image manipulation using pixler.com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AA5CE0D0-B090-43C7-9023-4D437F3B7FFE}"/>
              </a:ext>
            </a:extLst>
          </p:cNvPr>
          <p:cNvSpPr txBox="1"/>
          <p:nvPr/>
        </p:nvSpPr>
        <p:spPr>
          <a:xfrm>
            <a:off x="298135" y="8081485"/>
            <a:ext cx="10475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Changes of state</a:t>
            </a:r>
          </a:p>
        </p:txBody>
      </p:sp>
      <p:sp>
        <p:nvSpPr>
          <p:cNvPr id="148" name="Block Arc 147">
            <a:extLst>
              <a:ext uri="{FF2B5EF4-FFF2-40B4-BE49-F238E27FC236}">
                <a16:creationId xmlns:a16="http://schemas.microsoft.com/office/drawing/2014/main" id="{9C954A11-0D9B-461E-A122-3227CB42E4A0}"/>
              </a:ext>
            </a:extLst>
          </p:cNvPr>
          <p:cNvSpPr/>
          <p:nvPr/>
        </p:nvSpPr>
        <p:spPr>
          <a:xfrm rot="16200000">
            <a:off x="862858" y="4042387"/>
            <a:ext cx="2752788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BA5973A-14D7-4217-B314-1EA5FAC0D5DA}"/>
              </a:ext>
            </a:extLst>
          </p:cNvPr>
          <p:cNvSpPr/>
          <p:nvPr/>
        </p:nvSpPr>
        <p:spPr>
          <a:xfrm>
            <a:off x="2230108" y="3758192"/>
            <a:ext cx="5511472" cy="6081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 Hour Exam</a:t>
            </a: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81D7119F-B3C9-4748-A795-641D135E64AF}"/>
              </a:ext>
            </a:extLst>
          </p:cNvPr>
          <p:cNvCxnSpPr>
            <a:cxnSpLocks/>
          </p:cNvCxnSpPr>
          <p:nvPr/>
        </p:nvCxnSpPr>
        <p:spPr>
          <a:xfrm>
            <a:off x="7565220" y="7830313"/>
            <a:ext cx="0" cy="358894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4178A1AF-DCA8-4230-A70F-10871B197DC1}"/>
              </a:ext>
            </a:extLst>
          </p:cNvPr>
          <p:cNvCxnSpPr>
            <a:cxnSpLocks/>
          </p:cNvCxnSpPr>
          <p:nvPr/>
        </p:nvCxnSpPr>
        <p:spPr>
          <a:xfrm>
            <a:off x="5058268" y="5684810"/>
            <a:ext cx="6360" cy="371371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85494F9D-1EF5-42BA-AC47-EAD8FBE2580C}"/>
              </a:ext>
            </a:extLst>
          </p:cNvPr>
          <p:cNvCxnSpPr>
            <a:cxnSpLocks/>
          </p:cNvCxnSpPr>
          <p:nvPr/>
        </p:nvCxnSpPr>
        <p:spPr>
          <a:xfrm flipV="1">
            <a:off x="6785737" y="8568761"/>
            <a:ext cx="0" cy="351213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EBE55F3D-7518-43BB-A585-996DB74D403D}"/>
              </a:ext>
            </a:extLst>
          </p:cNvPr>
          <p:cNvCxnSpPr>
            <a:cxnSpLocks/>
          </p:cNvCxnSpPr>
          <p:nvPr/>
        </p:nvCxnSpPr>
        <p:spPr>
          <a:xfrm>
            <a:off x="970701" y="4741806"/>
            <a:ext cx="433595" cy="155101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A8A23B9A-A9F0-4449-9100-8EAAE603174C}"/>
              </a:ext>
            </a:extLst>
          </p:cNvPr>
          <p:cNvCxnSpPr>
            <a:cxnSpLocks/>
          </p:cNvCxnSpPr>
          <p:nvPr/>
        </p:nvCxnSpPr>
        <p:spPr>
          <a:xfrm flipH="1" flipV="1">
            <a:off x="1708677" y="4566173"/>
            <a:ext cx="327839" cy="200814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838C6D3C-89C1-4E08-884D-6015E0DECFAD}"/>
              </a:ext>
            </a:extLst>
          </p:cNvPr>
          <p:cNvCxnSpPr>
            <a:cxnSpLocks/>
          </p:cNvCxnSpPr>
          <p:nvPr/>
        </p:nvCxnSpPr>
        <p:spPr>
          <a:xfrm flipV="1">
            <a:off x="2600553" y="4207807"/>
            <a:ext cx="0" cy="250128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1387C0A3-C9AD-4C75-96F4-3D5285AD80ED}"/>
              </a:ext>
            </a:extLst>
          </p:cNvPr>
          <p:cNvCxnSpPr>
            <a:cxnSpLocks/>
          </p:cNvCxnSpPr>
          <p:nvPr/>
        </p:nvCxnSpPr>
        <p:spPr>
          <a:xfrm flipV="1">
            <a:off x="3853748" y="4206776"/>
            <a:ext cx="0" cy="235061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70B3FAC2-5199-4AC1-8A1B-F61B7CA0703D}"/>
              </a:ext>
            </a:extLst>
          </p:cNvPr>
          <p:cNvSpPr txBox="1"/>
          <p:nvPr/>
        </p:nvSpPr>
        <p:spPr>
          <a:xfrm>
            <a:off x="2271328" y="4728786"/>
            <a:ext cx="1386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4B605430-4E51-4B19-9383-86CB906DF4C7}"/>
              </a:ext>
            </a:extLst>
          </p:cNvPr>
          <p:cNvSpPr/>
          <p:nvPr/>
        </p:nvSpPr>
        <p:spPr>
          <a:xfrm>
            <a:off x="4636260" y="5346876"/>
            <a:ext cx="1024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Critically analyzing their work and that of  sources</a:t>
            </a:r>
          </a:p>
        </p:txBody>
      </p: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02610BEA-0F31-4444-A411-0083831E3091}"/>
              </a:ext>
            </a:extLst>
          </p:cNvPr>
          <p:cNvCxnSpPr>
            <a:cxnSpLocks/>
          </p:cNvCxnSpPr>
          <p:nvPr/>
        </p:nvCxnSpPr>
        <p:spPr>
          <a:xfrm flipV="1">
            <a:off x="2459703" y="6401014"/>
            <a:ext cx="3741" cy="325466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C3934657-7F52-4606-89AA-9959983F3B18}"/>
              </a:ext>
            </a:extLst>
          </p:cNvPr>
          <p:cNvCxnSpPr>
            <a:cxnSpLocks/>
          </p:cNvCxnSpPr>
          <p:nvPr/>
        </p:nvCxnSpPr>
        <p:spPr>
          <a:xfrm flipH="1">
            <a:off x="1826085" y="5502577"/>
            <a:ext cx="201082" cy="328730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ectangle 218">
            <a:extLst>
              <a:ext uri="{FF2B5EF4-FFF2-40B4-BE49-F238E27FC236}">
                <a16:creationId xmlns:a16="http://schemas.microsoft.com/office/drawing/2014/main" id="{95F328B3-D334-44F2-B6D3-55C23563AFD9}"/>
              </a:ext>
            </a:extLst>
          </p:cNvPr>
          <p:cNvSpPr/>
          <p:nvPr/>
        </p:nvSpPr>
        <p:spPr>
          <a:xfrm>
            <a:off x="1954216" y="5243897"/>
            <a:ext cx="9200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Purity and formulations 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89E2B23E-57AF-49A1-BC2C-D76E88106DBA}"/>
              </a:ext>
            </a:extLst>
          </p:cNvPr>
          <p:cNvSpPr txBox="1"/>
          <p:nvPr/>
        </p:nvSpPr>
        <p:spPr>
          <a:xfrm>
            <a:off x="3135495" y="4494729"/>
            <a:ext cx="1161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Following guidelines set out by JCQ and AQA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1247BC13-8565-42A3-BCF6-B7E668B70B81}"/>
              </a:ext>
            </a:extLst>
          </p:cNvPr>
          <p:cNvSpPr txBox="1"/>
          <p:nvPr/>
        </p:nvSpPr>
        <p:spPr>
          <a:xfrm>
            <a:off x="1771682" y="4822604"/>
            <a:ext cx="1047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Final plan for final piece and organize resources</a:t>
            </a:r>
          </a:p>
        </p:txBody>
      </p:sp>
      <p:sp>
        <p:nvSpPr>
          <p:cNvPr id="241" name="Block Arc 240">
            <a:extLst>
              <a:ext uri="{FF2B5EF4-FFF2-40B4-BE49-F238E27FC236}">
                <a16:creationId xmlns:a16="http://schemas.microsoft.com/office/drawing/2014/main" id="{64AE3A98-D42F-4041-9CF0-3FA387A2498C}"/>
              </a:ext>
            </a:extLst>
          </p:cNvPr>
          <p:cNvSpPr/>
          <p:nvPr/>
        </p:nvSpPr>
        <p:spPr>
          <a:xfrm rot="5400000" flipH="1">
            <a:off x="6280041" y="1855863"/>
            <a:ext cx="2829059" cy="220431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Complete Coursework</a:t>
            </a:r>
          </a:p>
        </p:txBody>
      </p: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28E2B840-BF90-45C8-8C28-6C7956A1D09B}"/>
              </a:ext>
            </a:extLst>
          </p:cNvPr>
          <p:cNvCxnSpPr>
            <a:cxnSpLocks/>
          </p:cNvCxnSpPr>
          <p:nvPr/>
        </p:nvCxnSpPr>
        <p:spPr>
          <a:xfrm flipH="1">
            <a:off x="8696841" y="7702387"/>
            <a:ext cx="377163" cy="98101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94B43164-40CD-48F7-BA8E-F0B3206C0288}"/>
              </a:ext>
            </a:extLst>
          </p:cNvPr>
          <p:cNvCxnSpPr>
            <a:cxnSpLocks/>
          </p:cNvCxnSpPr>
          <p:nvPr/>
        </p:nvCxnSpPr>
        <p:spPr>
          <a:xfrm flipH="1">
            <a:off x="8612677" y="6445864"/>
            <a:ext cx="357821" cy="219039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9745BBBF-DEE4-46EC-90EA-9655B6F020ED}"/>
              </a:ext>
            </a:extLst>
          </p:cNvPr>
          <p:cNvCxnSpPr>
            <a:cxnSpLocks/>
          </p:cNvCxnSpPr>
          <p:nvPr/>
        </p:nvCxnSpPr>
        <p:spPr>
          <a:xfrm>
            <a:off x="7951200" y="7145778"/>
            <a:ext cx="467954" cy="0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551E403B-E2E4-4808-A6F2-56640C32B9C7}"/>
              </a:ext>
            </a:extLst>
          </p:cNvPr>
          <p:cNvCxnSpPr>
            <a:cxnSpLocks/>
            <a:stCxn id="343" idx="1"/>
          </p:cNvCxnSpPr>
          <p:nvPr/>
        </p:nvCxnSpPr>
        <p:spPr>
          <a:xfrm flipH="1">
            <a:off x="8025292" y="5679455"/>
            <a:ext cx="304557" cy="388578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37931C83-FDD8-4871-B1CC-0D09EDED8057}"/>
              </a:ext>
            </a:extLst>
          </p:cNvPr>
          <p:cNvCxnSpPr>
            <a:cxnSpLocks/>
          </p:cNvCxnSpPr>
          <p:nvPr/>
        </p:nvCxnSpPr>
        <p:spPr>
          <a:xfrm flipV="1">
            <a:off x="3524199" y="6379801"/>
            <a:ext cx="0" cy="351213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CEEC1A97-B3E1-4D28-8FA7-B09B3033E9FF}"/>
              </a:ext>
            </a:extLst>
          </p:cNvPr>
          <p:cNvCxnSpPr>
            <a:cxnSpLocks/>
          </p:cNvCxnSpPr>
          <p:nvPr/>
        </p:nvCxnSpPr>
        <p:spPr>
          <a:xfrm flipV="1">
            <a:off x="5798671" y="6379801"/>
            <a:ext cx="0" cy="351213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Rectangle 253">
            <a:extLst>
              <a:ext uri="{FF2B5EF4-FFF2-40B4-BE49-F238E27FC236}">
                <a16:creationId xmlns:a16="http://schemas.microsoft.com/office/drawing/2014/main" id="{E2F87B15-B668-49CB-B786-426B1920272B}"/>
              </a:ext>
            </a:extLst>
          </p:cNvPr>
          <p:cNvSpPr/>
          <p:nvPr/>
        </p:nvSpPr>
        <p:spPr>
          <a:xfrm>
            <a:off x="7046699" y="6954966"/>
            <a:ext cx="9399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Variation and evolution 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A337F21B-71E0-48A0-8A72-32050F83CFB7}"/>
              </a:ext>
            </a:extLst>
          </p:cNvPr>
          <p:cNvSpPr/>
          <p:nvPr/>
        </p:nvSpPr>
        <p:spPr>
          <a:xfrm>
            <a:off x="7368408" y="8896684"/>
            <a:ext cx="1074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Demonstrate critical understanding of sources </a:t>
            </a:r>
          </a:p>
          <a:p>
            <a:pPr algn="r"/>
            <a:r>
              <a:rPr lang="en-US" sz="800" dirty="0"/>
              <a:t> 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91A5CD47-BB16-43E0-AEDF-A249D7BAEE25}"/>
              </a:ext>
            </a:extLst>
          </p:cNvPr>
          <p:cNvSpPr/>
          <p:nvPr/>
        </p:nvSpPr>
        <p:spPr>
          <a:xfrm>
            <a:off x="6750677" y="7487516"/>
            <a:ext cx="1390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Selecting appropriate materials, processes and techniques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71F2775F-7DF1-4EC2-B734-369790FADDCF}"/>
              </a:ext>
            </a:extLst>
          </p:cNvPr>
          <p:cNvSpPr/>
          <p:nvPr/>
        </p:nvSpPr>
        <p:spPr>
          <a:xfrm>
            <a:off x="8729252" y="5987806"/>
            <a:ext cx="957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Demonstrate </a:t>
            </a:r>
          </a:p>
          <a:p>
            <a:r>
              <a:rPr lang="en-US" sz="800" dirty="0"/>
              <a:t>understanding</a:t>
            </a:r>
          </a:p>
          <a:p>
            <a:r>
              <a:rPr lang="en-US" sz="800" dirty="0"/>
              <a:t> of visual language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29FC287A-9504-43CC-B44E-6FA5B6F0AB2E}"/>
              </a:ext>
            </a:extLst>
          </p:cNvPr>
          <p:cNvSpPr txBox="1"/>
          <p:nvPr/>
        </p:nvSpPr>
        <p:spPr>
          <a:xfrm>
            <a:off x="5266475" y="6694548"/>
            <a:ext cx="1047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Demonstrate all </a:t>
            </a:r>
          </a:p>
          <a:p>
            <a:pPr algn="ctr"/>
            <a:r>
              <a:rPr lang="en-US" sz="800" dirty="0"/>
              <a:t>The assessment criteria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269324DC-816E-40C8-8436-6A3EFDA2EC0E}"/>
              </a:ext>
            </a:extLst>
          </p:cNvPr>
          <p:cNvSpPr txBox="1"/>
          <p:nvPr/>
        </p:nvSpPr>
        <p:spPr>
          <a:xfrm>
            <a:off x="3039145" y="6700977"/>
            <a:ext cx="1047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Ensure all work is labelled as the </a:t>
            </a:r>
          </a:p>
          <a:p>
            <a:pPr algn="ctr"/>
            <a:r>
              <a:rPr lang="en-US" sz="800" dirty="0"/>
              <a:t>Externally set assignment</a:t>
            </a:r>
          </a:p>
        </p:txBody>
      </p:sp>
      <p:cxnSp>
        <p:nvCxnSpPr>
          <p:cNvPr id="698" name="Straight Connector 697">
            <a:extLst>
              <a:ext uri="{FF2B5EF4-FFF2-40B4-BE49-F238E27FC236}">
                <a16:creationId xmlns:a16="http://schemas.microsoft.com/office/drawing/2014/main" id="{82114DC5-2A93-4F5B-B516-78F30C55F4AC}"/>
              </a:ext>
            </a:extLst>
          </p:cNvPr>
          <p:cNvCxnSpPr>
            <a:cxnSpLocks/>
          </p:cNvCxnSpPr>
          <p:nvPr/>
        </p:nvCxnSpPr>
        <p:spPr>
          <a:xfrm flipV="1">
            <a:off x="7186629" y="4155203"/>
            <a:ext cx="1930" cy="303492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Rectangle 265">
            <a:extLst>
              <a:ext uri="{FF2B5EF4-FFF2-40B4-BE49-F238E27FC236}">
                <a16:creationId xmlns:a16="http://schemas.microsoft.com/office/drawing/2014/main" id="{8AA509EC-FBC8-4663-B6CD-27113558EFA4}"/>
              </a:ext>
            </a:extLst>
          </p:cNvPr>
          <p:cNvSpPr/>
          <p:nvPr/>
        </p:nvSpPr>
        <p:spPr>
          <a:xfrm>
            <a:off x="6548317" y="4372515"/>
            <a:ext cx="12191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Ensure all work is their </a:t>
            </a:r>
          </a:p>
          <a:p>
            <a:r>
              <a:rPr lang="en-US" sz="800" dirty="0"/>
              <a:t>Own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26DEC383-4A31-40B5-B87F-650A2D069A06}"/>
              </a:ext>
            </a:extLst>
          </p:cNvPr>
          <p:cNvSpPr/>
          <p:nvPr/>
        </p:nvSpPr>
        <p:spPr>
          <a:xfrm>
            <a:off x="145529" y="4616632"/>
            <a:ext cx="9200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Preparatory sketchbook work and studies to be taken into the exam room.</a:t>
            </a:r>
          </a:p>
        </p:txBody>
      </p: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8BA2CAA8-F52C-4A8D-8563-6E747F308B8A}"/>
              </a:ext>
            </a:extLst>
          </p:cNvPr>
          <p:cNvCxnSpPr>
            <a:cxnSpLocks/>
          </p:cNvCxnSpPr>
          <p:nvPr/>
        </p:nvCxnSpPr>
        <p:spPr>
          <a:xfrm flipV="1">
            <a:off x="6149862" y="4196593"/>
            <a:ext cx="0" cy="23506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TextBox 270">
            <a:extLst>
              <a:ext uri="{FF2B5EF4-FFF2-40B4-BE49-F238E27FC236}">
                <a16:creationId xmlns:a16="http://schemas.microsoft.com/office/drawing/2014/main" id="{D7A7FD42-D085-498C-B5AF-50936BF8B4BD}"/>
              </a:ext>
            </a:extLst>
          </p:cNvPr>
          <p:cNvSpPr txBox="1"/>
          <p:nvPr/>
        </p:nvSpPr>
        <p:spPr>
          <a:xfrm>
            <a:off x="6054185" y="3276846"/>
            <a:ext cx="937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Students working on their own work </a:t>
            </a:r>
          </a:p>
        </p:txBody>
      </p: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C8E3B35A-8FF0-4D98-8D7D-AAF07589FEDB}"/>
              </a:ext>
            </a:extLst>
          </p:cNvPr>
          <p:cNvCxnSpPr>
            <a:cxnSpLocks/>
          </p:cNvCxnSpPr>
          <p:nvPr/>
        </p:nvCxnSpPr>
        <p:spPr>
          <a:xfrm>
            <a:off x="4449710" y="3553437"/>
            <a:ext cx="0" cy="35889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D5D82FA4-AFF8-4637-85DE-95CC84D449DA}"/>
              </a:ext>
            </a:extLst>
          </p:cNvPr>
          <p:cNvCxnSpPr>
            <a:cxnSpLocks/>
          </p:cNvCxnSpPr>
          <p:nvPr/>
        </p:nvCxnSpPr>
        <p:spPr>
          <a:xfrm>
            <a:off x="6425957" y="3635908"/>
            <a:ext cx="9096" cy="35353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TextBox 273">
            <a:extLst>
              <a:ext uri="{FF2B5EF4-FFF2-40B4-BE49-F238E27FC236}">
                <a16:creationId xmlns:a16="http://schemas.microsoft.com/office/drawing/2014/main" id="{8BE0B5DA-D267-41CE-B0A3-CB467BCCD432}"/>
              </a:ext>
            </a:extLst>
          </p:cNvPr>
          <p:cNvSpPr txBox="1"/>
          <p:nvPr/>
        </p:nvSpPr>
        <p:spPr>
          <a:xfrm>
            <a:off x="3922349" y="3243659"/>
            <a:ext cx="1006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Students working independently </a:t>
            </a:r>
          </a:p>
        </p:txBody>
      </p: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7D5C17B0-0A3B-4570-9B07-DB3342C9B754}"/>
              </a:ext>
            </a:extLst>
          </p:cNvPr>
          <p:cNvCxnSpPr>
            <a:cxnSpLocks/>
          </p:cNvCxnSpPr>
          <p:nvPr/>
        </p:nvCxnSpPr>
        <p:spPr>
          <a:xfrm flipH="1">
            <a:off x="8486447" y="3206907"/>
            <a:ext cx="618307" cy="994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Rectangle 297">
            <a:extLst>
              <a:ext uri="{FF2B5EF4-FFF2-40B4-BE49-F238E27FC236}">
                <a16:creationId xmlns:a16="http://schemas.microsoft.com/office/drawing/2014/main" id="{779EECA9-9B18-40A3-BCC9-5442EF4CF2E3}"/>
              </a:ext>
            </a:extLst>
          </p:cNvPr>
          <p:cNvSpPr/>
          <p:nvPr/>
        </p:nvSpPr>
        <p:spPr>
          <a:xfrm>
            <a:off x="8791587" y="2962330"/>
            <a:ext cx="8713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Assessment on all AO’s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EA84F9E3-68B8-43AC-895A-E04CA6A5BFF8}"/>
              </a:ext>
            </a:extLst>
          </p:cNvPr>
          <p:cNvSpPr txBox="1"/>
          <p:nvPr/>
        </p:nvSpPr>
        <p:spPr>
          <a:xfrm>
            <a:off x="5784043" y="4380515"/>
            <a:ext cx="8769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Evaluate work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D74E7F24-B20B-43E0-BAA8-C340766060EF}"/>
              </a:ext>
            </a:extLst>
          </p:cNvPr>
          <p:cNvSpPr/>
          <p:nvPr/>
        </p:nvSpPr>
        <p:spPr>
          <a:xfrm>
            <a:off x="8785715" y="10483158"/>
            <a:ext cx="849913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800" dirty="0"/>
              <a:t>Marking work</a:t>
            </a:r>
          </a:p>
          <a:p>
            <a:r>
              <a:rPr lang="en-US" sz="800" dirty="0"/>
              <a:t>as it progresses 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9BA181B4-B4FF-4C9A-81BB-3CCD71A6B33E}"/>
              </a:ext>
            </a:extLst>
          </p:cNvPr>
          <p:cNvSpPr txBox="1"/>
          <p:nvPr/>
        </p:nvSpPr>
        <p:spPr>
          <a:xfrm>
            <a:off x="2961838" y="15429264"/>
            <a:ext cx="892647" cy="646986"/>
          </a:xfrm>
          <a:prstGeom prst="wedgeRoundRectCallout">
            <a:avLst>
              <a:gd name="adj1" fmla="val -13891"/>
              <a:gd name="adj2" fmla="val -8890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No time limit • 96 marks • 60% of GCSE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61DE33B1-4C74-4DE7-9641-341D67B0A779}"/>
              </a:ext>
            </a:extLst>
          </p:cNvPr>
          <p:cNvSpPr txBox="1"/>
          <p:nvPr/>
        </p:nvSpPr>
        <p:spPr>
          <a:xfrm>
            <a:off x="8545468" y="8221728"/>
            <a:ext cx="889158" cy="510778"/>
          </a:xfrm>
          <a:prstGeom prst="wedgeRoundRectCallout">
            <a:avLst>
              <a:gd name="adj1" fmla="val -70322"/>
              <a:gd name="adj2" fmla="val -3106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/>
              <a:t>Develop ideas through investigations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8F25092A-57B8-485F-9AC6-5CBA5BED43B6}"/>
              </a:ext>
            </a:extLst>
          </p:cNvPr>
          <p:cNvSpPr txBox="1"/>
          <p:nvPr/>
        </p:nvSpPr>
        <p:spPr>
          <a:xfrm>
            <a:off x="4269982" y="7571495"/>
            <a:ext cx="938265" cy="374571"/>
          </a:xfrm>
          <a:prstGeom prst="wedgeRoundRectCallout">
            <a:avLst>
              <a:gd name="adj1" fmla="val -32371"/>
              <a:gd name="adj2" fmla="val 12724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/>
              <a:t>Responding to the artists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2EE19107-BAD8-43C1-9371-B5D19A5664E3}"/>
              </a:ext>
            </a:extLst>
          </p:cNvPr>
          <p:cNvSpPr txBox="1"/>
          <p:nvPr/>
        </p:nvSpPr>
        <p:spPr>
          <a:xfrm>
            <a:off x="6258196" y="6582391"/>
            <a:ext cx="1542021" cy="374571"/>
          </a:xfrm>
          <a:prstGeom prst="wedgeRoundRectCallout">
            <a:avLst>
              <a:gd name="adj1" fmla="val -32424"/>
              <a:gd name="adj2" fmla="val -11000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Preparatory period – from 2 January</a:t>
            </a:r>
            <a:endParaRPr lang="en-US" sz="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187967C0-6447-4C87-AD67-3136C1A24110}"/>
              </a:ext>
            </a:extLst>
          </p:cNvPr>
          <p:cNvSpPr txBox="1"/>
          <p:nvPr/>
        </p:nvSpPr>
        <p:spPr>
          <a:xfrm>
            <a:off x="9997" y="13143486"/>
            <a:ext cx="1228096" cy="646986"/>
          </a:xfrm>
          <a:prstGeom prst="wedgeRoundRectCallout">
            <a:avLst>
              <a:gd name="adj1" fmla="val 66385"/>
              <a:gd name="adj2" fmla="val 3275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use drawing skills for different needs and purposes, appropriate to context</a:t>
            </a:r>
            <a:endParaRPr lang="en-US" sz="800" b="1" u="sng" dirty="0"/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14723749-30AA-47F2-8FB2-175979B7622B}"/>
              </a:ext>
            </a:extLst>
          </p:cNvPr>
          <p:cNvSpPr txBox="1"/>
          <p:nvPr/>
        </p:nvSpPr>
        <p:spPr>
          <a:xfrm>
            <a:off x="195903" y="15076364"/>
            <a:ext cx="1164136" cy="238363"/>
          </a:xfrm>
          <a:prstGeom prst="wedgeRoundRectCallout">
            <a:avLst>
              <a:gd name="adj1" fmla="val 89022"/>
              <a:gd name="adj2" fmla="val -12539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A sustained project</a:t>
            </a:r>
            <a:endParaRPr lang="en-US" sz="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8FF73C52-E310-4716-A14A-818FF3D821BE}"/>
              </a:ext>
            </a:extLst>
          </p:cNvPr>
          <p:cNvSpPr txBox="1"/>
          <p:nvPr/>
        </p:nvSpPr>
        <p:spPr>
          <a:xfrm>
            <a:off x="1445567" y="11441587"/>
            <a:ext cx="1203960" cy="1191816"/>
          </a:xfrm>
          <a:prstGeom prst="wedgeRoundRectCallout">
            <a:avLst>
              <a:gd name="adj1" fmla="val 23373"/>
              <a:gd name="adj2" fmla="val 65689"/>
              <a:gd name="adj3" fmla="val 16667"/>
            </a:avLst>
          </a:prstGeom>
          <a:solidFill>
            <a:srgbClr val="FDCDD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Fine art: for example drawing, painting, sculpture, installation, lens-/light-based media, photography and the moving image, printmaking, mixed media and land art.</a:t>
            </a:r>
            <a:endParaRPr lang="en-US" sz="800" b="1" u="sng" dirty="0"/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24D6A5DF-0EF2-462A-9567-AF661C3EDD6E}"/>
              </a:ext>
            </a:extLst>
          </p:cNvPr>
          <p:cNvSpPr txBox="1"/>
          <p:nvPr/>
        </p:nvSpPr>
        <p:spPr>
          <a:xfrm>
            <a:off x="2335274" y="2628421"/>
            <a:ext cx="1586856" cy="1055608"/>
          </a:xfrm>
          <a:prstGeom prst="wedgeRoundRectCallout">
            <a:avLst>
              <a:gd name="adj1" fmla="val -23171"/>
              <a:gd name="adj2" fmla="val 76273"/>
              <a:gd name="adj3" fmla="val 16667"/>
            </a:avLst>
          </a:prstGeom>
          <a:solidFill>
            <a:srgbClr val="FDCDD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Students must not add to or amend work produced during the supervised time; either between sessions of supervised time or after the 10 hours of supervised time has been completed.</a:t>
            </a:r>
            <a:endParaRPr lang="en-US" sz="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873A3050-C18B-4680-8BFE-9216ECA299CA}"/>
              </a:ext>
            </a:extLst>
          </p:cNvPr>
          <p:cNvSpPr txBox="1"/>
          <p:nvPr/>
        </p:nvSpPr>
        <p:spPr>
          <a:xfrm>
            <a:off x="4898949" y="2995947"/>
            <a:ext cx="1161052" cy="646986"/>
          </a:xfrm>
          <a:prstGeom prst="wedgeRoundRectCallout">
            <a:avLst>
              <a:gd name="adj1" fmla="val -20241"/>
              <a:gd name="adj2" fmla="val 87294"/>
              <a:gd name="adj3" fmla="val 16667"/>
            </a:avLst>
          </a:prstGeom>
          <a:solidFill>
            <a:srgbClr val="FDCDD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Work produced in the supervised time must be clearly identified as such.</a:t>
            </a:r>
            <a:endParaRPr lang="en-US" sz="800" b="1" u="sng" dirty="0"/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DE316098-EF60-4D60-A53C-E951ACAA1DD3}"/>
              </a:ext>
            </a:extLst>
          </p:cNvPr>
          <p:cNvSpPr txBox="1"/>
          <p:nvPr/>
        </p:nvSpPr>
        <p:spPr>
          <a:xfrm>
            <a:off x="7648276" y="9540315"/>
            <a:ext cx="1613272" cy="646986"/>
          </a:xfrm>
          <a:prstGeom prst="wedgeRoundRectCallout">
            <a:avLst>
              <a:gd name="adj1" fmla="val -36493"/>
              <a:gd name="adj2" fmla="val 107685"/>
              <a:gd name="adj3" fmla="val 16667"/>
            </a:avLst>
          </a:prstGeom>
          <a:solidFill>
            <a:srgbClr val="FDCDD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Students are asked to explore an idea, convey an experience or respond to a theme or issue of personal significance.</a:t>
            </a:r>
            <a:endParaRPr lang="en-US" sz="800" b="1" u="sng" dirty="0"/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5DD10ADF-6068-466D-BB67-98CB22220BA6}"/>
              </a:ext>
            </a:extLst>
          </p:cNvPr>
          <p:cNvSpPr txBox="1"/>
          <p:nvPr/>
        </p:nvSpPr>
        <p:spPr>
          <a:xfrm>
            <a:off x="8771421" y="12251064"/>
            <a:ext cx="895101" cy="1645563"/>
          </a:xfrm>
          <a:prstGeom prst="wedgeRoundRectCallout">
            <a:avLst>
              <a:gd name="adj1" fmla="val -105448"/>
              <a:gd name="adj2" fmla="val -27697"/>
              <a:gd name="adj3" fmla="val 16667"/>
            </a:avLst>
          </a:prstGeom>
          <a:solidFill>
            <a:srgbClr val="FDCDD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figurative representation, abstraction, stylisation, simplification, expression, exaggeration and imaginative interpretation can all be explored</a:t>
            </a:r>
            <a:endParaRPr lang="en-US" sz="800" b="1" u="sng" dirty="0"/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DD327DF2-7446-470D-AD46-FBECF70532EB}"/>
              </a:ext>
            </a:extLst>
          </p:cNvPr>
          <p:cNvSpPr txBox="1"/>
          <p:nvPr/>
        </p:nvSpPr>
        <p:spPr>
          <a:xfrm>
            <a:off x="5196382" y="13131861"/>
            <a:ext cx="1624037" cy="783193"/>
          </a:xfrm>
          <a:prstGeom prst="wedgeRoundRectCallout">
            <a:avLst>
              <a:gd name="adj1" fmla="val -4337"/>
              <a:gd name="adj2" fmla="val -72142"/>
              <a:gd name="adj3" fmla="val 16667"/>
            </a:avLst>
          </a:prstGeom>
          <a:solidFill>
            <a:srgbClr val="FDCDD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visual and tactile elements, such as: • colour • line • form • tone • texture • shape • composition • rhythm • scale • structure • surface.</a:t>
            </a:r>
            <a:endParaRPr lang="en-US" sz="800" b="1" u="sng" dirty="0"/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B4B69B5A-2B40-440A-965A-66966F0D749A}"/>
              </a:ext>
            </a:extLst>
          </p:cNvPr>
          <p:cNvSpPr txBox="1"/>
          <p:nvPr/>
        </p:nvSpPr>
        <p:spPr>
          <a:xfrm>
            <a:off x="3060304" y="13099878"/>
            <a:ext cx="1416985" cy="510778"/>
          </a:xfrm>
          <a:prstGeom prst="wedgeRoundRectCallout">
            <a:avLst>
              <a:gd name="adj1" fmla="val 9385"/>
              <a:gd name="adj2" fmla="val -77193"/>
              <a:gd name="adj3" fmla="val 16667"/>
            </a:avLst>
          </a:prstGeom>
          <a:solidFill>
            <a:srgbClr val="FDCDD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students are required to work in one or more area(s) of fine art, </a:t>
            </a:r>
            <a:endParaRPr lang="en-US" sz="800" b="1" u="sng" dirty="0"/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B002A653-672C-4E28-9323-2CE522A3A233}"/>
              </a:ext>
            </a:extLst>
          </p:cNvPr>
          <p:cNvSpPr txBox="1"/>
          <p:nvPr/>
        </p:nvSpPr>
        <p:spPr>
          <a:xfrm>
            <a:off x="178278" y="6518055"/>
            <a:ext cx="1475617" cy="646986"/>
          </a:xfrm>
          <a:prstGeom prst="wedgeRoundRectCallout">
            <a:avLst>
              <a:gd name="adj1" fmla="val 76284"/>
              <a:gd name="adj2" fmla="val -74181"/>
              <a:gd name="adj3" fmla="val 16667"/>
            </a:avLst>
          </a:prstGeom>
          <a:solidFill>
            <a:srgbClr val="FDCDD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AO1: Develop ideas through investigations, demonstrating critical understanding of sources. 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D68E8859-40CF-4BD6-B03E-E8A19C6C8834}"/>
              </a:ext>
            </a:extLst>
          </p:cNvPr>
          <p:cNvSpPr txBox="1"/>
          <p:nvPr/>
        </p:nvSpPr>
        <p:spPr>
          <a:xfrm>
            <a:off x="7402930" y="4853231"/>
            <a:ext cx="1809807" cy="510778"/>
          </a:xfrm>
          <a:prstGeom prst="wedgeRoundRectCallout">
            <a:avLst>
              <a:gd name="adj1" fmla="val -53350"/>
              <a:gd name="adj2" fmla="val 181124"/>
              <a:gd name="adj3" fmla="val 16667"/>
            </a:avLst>
          </a:prstGeom>
          <a:solidFill>
            <a:srgbClr val="FDCDD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Students must select and respond to </a:t>
            </a: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one starting point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from their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chosen title.</a:t>
            </a:r>
            <a:endParaRPr lang="en-US" sz="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1D69C83C-3E3A-42A5-9DC3-8A4EB174E205}"/>
              </a:ext>
            </a:extLst>
          </p:cNvPr>
          <p:cNvSpPr txBox="1"/>
          <p:nvPr/>
        </p:nvSpPr>
        <p:spPr>
          <a:xfrm>
            <a:off x="4055876" y="6601556"/>
            <a:ext cx="1207992" cy="783193"/>
          </a:xfrm>
          <a:prstGeom prst="wedgeRoundRectCallout">
            <a:avLst>
              <a:gd name="adj1" fmla="val 10998"/>
              <a:gd name="adj2" fmla="val -77475"/>
              <a:gd name="adj3" fmla="val 16667"/>
            </a:avLst>
          </a:prstGeom>
          <a:solidFill>
            <a:srgbClr val="FDCDD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Preparatory period followed by 10 hours of supervised time • 96 marks • 40% of GCSE</a:t>
            </a:r>
            <a:endParaRPr lang="en-US" sz="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B75F87AE-DDB6-4E7F-8A18-ED3B56AC6317}"/>
              </a:ext>
            </a:extLst>
          </p:cNvPr>
          <p:cNvSpPr txBox="1"/>
          <p:nvPr/>
        </p:nvSpPr>
        <p:spPr>
          <a:xfrm>
            <a:off x="97206" y="7448589"/>
            <a:ext cx="2022819" cy="510778"/>
          </a:xfrm>
          <a:prstGeom prst="wedgeRoundRectCallout">
            <a:avLst>
              <a:gd name="adj1" fmla="val 37363"/>
              <a:gd name="adj2" fmla="val 11757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How sources relate to individual, social, historical, environmental, cultural, ethical and/or issues based contexts</a:t>
            </a:r>
            <a:endParaRPr lang="en-US" sz="800" b="1" u="sng" dirty="0"/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50074E9B-47CB-4E09-B62C-8ACEE0B89DFB}"/>
              </a:ext>
            </a:extLst>
          </p:cNvPr>
          <p:cNvSpPr txBox="1"/>
          <p:nvPr/>
        </p:nvSpPr>
        <p:spPr>
          <a:xfrm>
            <a:off x="47748" y="8318423"/>
            <a:ext cx="973220" cy="1774627"/>
          </a:xfrm>
          <a:prstGeom prst="wedgeRoundRectCallout">
            <a:avLst>
              <a:gd name="adj1" fmla="val 75064"/>
              <a:gd name="adj2" fmla="val -2952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how ideas, themes, forms, feelings and concerns can inspire personally determined responses that are primarily aesthetic, intellectual or conceptual.</a:t>
            </a:r>
          </a:p>
          <a:p>
            <a:pPr algn="ctr"/>
            <a:endParaRPr lang="en-US" sz="800" b="1" u="sng" dirty="0"/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FDF4AFE3-A7CD-4587-9DA8-7653243C949E}"/>
              </a:ext>
            </a:extLst>
          </p:cNvPr>
          <p:cNvSpPr txBox="1"/>
          <p:nvPr/>
        </p:nvSpPr>
        <p:spPr>
          <a:xfrm flipH="1">
            <a:off x="2383894" y="10934827"/>
            <a:ext cx="1556959" cy="374571"/>
          </a:xfrm>
          <a:prstGeom prst="wedgeRoundRectCallout">
            <a:avLst>
              <a:gd name="adj1" fmla="val 11969"/>
              <a:gd name="adj2" fmla="val -9697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Drawing evidence and written annotation required</a:t>
            </a:r>
            <a:endParaRPr lang="en-US" sz="800" b="1" u="sng" dirty="0"/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D4B3C02D-A51B-4D41-B6AD-20EDF88AF21B}"/>
              </a:ext>
            </a:extLst>
          </p:cNvPr>
          <p:cNvSpPr txBox="1"/>
          <p:nvPr/>
        </p:nvSpPr>
        <p:spPr>
          <a:xfrm>
            <a:off x="8537756" y="2058842"/>
            <a:ext cx="1120580" cy="783193"/>
          </a:xfrm>
          <a:prstGeom prst="wedgeRoundRectCallout">
            <a:avLst>
              <a:gd name="adj1" fmla="val -56928"/>
              <a:gd name="adj2" fmla="val 69243"/>
              <a:gd name="adj3" fmla="val 16667"/>
            </a:avLst>
          </a:prstGeom>
          <a:solidFill>
            <a:srgbClr val="FFFF00"/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u="sng" dirty="0"/>
              <a:t>Marks sent into AQA Online </a:t>
            </a:r>
          </a:p>
          <a:p>
            <a:endParaRPr lang="en-US" sz="800" b="1" u="sng" dirty="0"/>
          </a:p>
          <a:p>
            <a:r>
              <a:rPr lang="en-US" sz="800" b="1" u="sng" dirty="0"/>
              <a:t> AQA Moderator Visit</a:t>
            </a: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C7584420-3471-4957-AF46-1EC280578626}"/>
              </a:ext>
            </a:extLst>
          </p:cNvPr>
          <p:cNvSpPr txBox="1"/>
          <p:nvPr/>
        </p:nvSpPr>
        <p:spPr>
          <a:xfrm>
            <a:off x="8668314" y="3395211"/>
            <a:ext cx="964335" cy="374571"/>
          </a:xfrm>
          <a:prstGeom prst="wedgeRoundRectCallout">
            <a:avLst>
              <a:gd name="adj1" fmla="val -77706"/>
              <a:gd name="adj2" fmla="val -2495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u="sng" dirty="0"/>
              <a:t>Display Portfolio of work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3A00859C-180D-46E3-B099-76C8654D2793}"/>
              </a:ext>
            </a:extLst>
          </p:cNvPr>
          <p:cNvSpPr txBox="1"/>
          <p:nvPr/>
        </p:nvSpPr>
        <p:spPr>
          <a:xfrm>
            <a:off x="4407108" y="4435246"/>
            <a:ext cx="1325197" cy="374571"/>
          </a:xfrm>
          <a:prstGeom prst="wedgeRoundRectCallout">
            <a:avLst>
              <a:gd name="adj1" fmla="val 10176"/>
              <a:gd name="adj2" fmla="val -1323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/>
              <a:t>Following guidelines set out by JCQ and AQA</a:t>
            </a:r>
            <a:endParaRPr lang="en-US" sz="800" dirty="0"/>
          </a:p>
        </p:txBody>
      </p:sp>
      <p:pic>
        <p:nvPicPr>
          <p:cNvPr id="1026" name="Picture 2" descr="AQA Home">
            <a:extLst>
              <a:ext uri="{FF2B5EF4-FFF2-40B4-BE49-F238E27FC236}">
                <a16:creationId xmlns:a16="http://schemas.microsoft.com/office/drawing/2014/main" id="{93B2817E-1DCA-495E-870A-5114991306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84" b="1659"/>
          <a:stretch/>
        </p:blipFill>
        <p:spPr bwMode="auto">
          <a:xfrm>
            <a:off x="3259481" y="176670"/>
            <a:ext cx="1595577" cy="79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DCFFD6-E1B9-40C2-8B99-34263550A124}"/>
              </a:ext>
            </a:extLst>
          </p:cNvPr>
          <p:cNvSpPr txBox="1"/>
          <p:nvPr/>
        </p:nvSpPr>
        <p:spPr>
          <a:xfrm>
            <a:off x="236449" y="84069"/>
            <a:ext cx="2980145" cy="2195546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GB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sz="1400" b="1" dirty="0">
                <a:solidFill>
                  <a:schemeClr val="accent1">
                    <a:lumMod val="50000"/>
                  </a:schemeClr>
                </a:solidFill>
              </a:rPr>
              <a:t>AQA GCSE Art &amp; Design: Fine Art</a:t>
            </a:r>
          </a:p>
          <a:p>
            <a:pPr algn="ctr"/>
            <a:r>
              <a:rPr lang="en-GB" sz="1400" b="1" dirty="0">
                <a:solidFill>
                  <a:schemeClr val="accent1">
                    <a:lumMod val="50000"/>
                  </a:schemeClr>
                </a:solidFill>
              </a:rPr>
              <a:t>8202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2FB744DC-90BE-4571-8E4F-F1A1B1D0F9DF}"/>
              </a:ext>
            </a:extLst>
          </p:cNvPr>
          <p:cNvSpPr/>
          <p:nvPr/>
        </p:nvSpPr>
        <p:spPr>
          <a:xfrm>
            <a:off x="6923449" y="15596251"/>
            <a:ext cx="142933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Using and understanding the formal elements, including: • </a:t>
            </a:r>
            <a:r>
              <a:rPr lang="en-US" sz="800" dirty="0" err="1"/>
              <a:t>colour</a:t>
            </a:r>
            <a:r>
              <a:rPr lang="en-US" sz="800" dirty="0"/>
              <a:t> • line • form • shape • tone • texture</a:t>
            </a:r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16019830-9CD6-438E-9FEA-EE85EE866F17}"/>
              </a:ext>
            </a:extLst>
          </p:cNvPr>
          <p:cNvCxnSpPr>
            <a:cxnSpLocks/>
          </p:cNvCxnSpPr>
          <p:nvPr/>
        </p:nvCxnSpPr>
        <p:spPr>
          <a:xfrm>
            <a:off x="4509077" y="14441554"/>
            <a:ext cx="0" cy="343448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Rectangle 257">
            <a:extLst>
              <a:ext uri="{FF2B5EF4-FFF2-40B4-BE49-F238E27FC236}">
                <a16:creationId xmlns:a16="http://schemas.microsoft.com/office/drawing/2014/main" id="{83EE7778-2958-42AB-9DD9-E2A9E2110278}"/>
              </a:ext>
            </a:extLst>
          </p:cNvPr>
          <p:cNvSpPr/>
          <p:nvPr/>
        </p:nvSpPr>
        <p:spPr>
          <a:xfrm>
            <a:off x="3882414" y="13996915"/>
            <a:ext cx="13310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Understanding the components of art and what makes it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CEC03D7B-FE75-4E4F-9EB3-4386546CB59B}"/>
              </a:ext>
            </a:extLst>
          </p:cNvPr>
          <p:cNvSpPr/>
          <p:nvPr/>
        </p:nvSpPr>
        <p:spPr>
          <a:xfrm>
            <a:off x="1016146" y="15490133"/>
            <a:ext cx="965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different papers and surfaces on which to work.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6A58E717-B771-4B43-9948-F58FF09DE708}"/>
              </a:ext>
            </a:extLst>
          </p:cNvPr>
          <p:cNvSpPr/>
          <p:nvPr/>
        </p:nvSpPr>
        <p:spPr>
          <a:xfrm>
            <a:off x="6832344" y="10985603"/>
            <a:ext cx="134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Producing outcomes in response to the theme Natural Forms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D53A238C-E380-4D94-AFC5-4B32421B7F5D}"/>
              </a:ext>
            </a:extLst>
          </p:cNvPr>
          <p:cNvSpPr/>
          <p:nvPr/>
        </p:nvSpPr>
        <p:spPr>
          <a:xfrm>
            <a:off x="3918942" y="10949579"/>
            <a:ext cx="97762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Spider diagrams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931F5D16-399F-43B4-96FB-2B69E95E8770}"/>
              </a:ext>
            </a:extLst>
          </p:cNvPr>
          <p:cNvSpPr/>
          <p:nvPr/>
        </p:nvSpPr>
        <p:spPr>
          <a:xfrm>
            <a:off x="4896568" y="10941344"/>
            <a:ext cx="894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Record initial Response to theme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B69BFFAD-6F8A-447F-AF26-71E015342D11}"/>
              </a:ext>
            </a:extLst>
          </p:cNvPr>
          <p:cNvSpPr/>
          <p:nvPr/>
        </p:nvSpPr>
        <p:spPr>
          <a:xfrm>
            <a:off x="5233256" y="9802756"/>
            <a:ext cx="97318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Artist research</a:t>
            </a:r>
          </a:p>
        </p:txBody>
      </p:sp>
      <p:cxnSp>
        <p:nvCxnSpPr>
          <p:cNvPr id="619" name="Straight Connector 618">
            <a:extLst>
              <a:ext uri="{FF2B5EF4-FFF2-40B4-BE49-F238E27FC236}">
                <a16:creationId xmlns:a16="http://schemas.microsoft.com/office/drawing/2014/main" id="{4405E6CA-E5DD-422F-BBC2-0D02D90B9AF8}"/>
              </a:ext>
            </a:extLst>
          </p:cNvPr>
          <p:cNvCxnSpPr>
            <a:cxnSpLocks/>
          </p:cNvCxnSpPr>
          <p:nvPr/>
        </p:nvCxnSpPr>
        <p:spPr>
          <a:xfrm>
            <a:off x="5687293" y="10061487"/>
            <a:ext cx="0" cy="26483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194">
            <a:extLst>
              <a:ext uri="{FF2B5EF4-FFF2-40B4-BE49-F238E27FC236}">
                <a16:creationId xmlns:a16="http://schemas.microsoft.com/office/drawing/2014/main" id="{CE8275E3-C1BD-45F0-87A9-3298E433DACB}"/>
              </a:ext>
            </a:extLst>
          </p:cNvPr>
          <p:cNvSpPr txBox="1"/>
          <p:nvPr/>
        </p:nvSpPr>
        <p:spPr>
          <a:xfrm>
            <a:off x="3520327" y="7533110"/>
            <a:ext cx="727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Creating ideas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550593A4-D2BC-4588-B370-D164E22D7491}"/>
              </a:ext>
            </a:extLst>
          </p:cNvPr>
          <p:cNvSpPr/>
          <p:nvPr/>
        </p:nvSpPr>
        <p:spPr>
          <a:xfrm>
            <a:off x="6052545" y="8913558"/>
            <a:ext cx="14061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Present a personal response</a:t>
            </a:r>
          </a:p>
          <a:p>
            <a:r>
              <a:rPr lang="en-US" sz="800" dirty="0"/>
              <a:t> 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1FDC7614-0D97-4F32-B49E-57ABE864C681}"/>
              </a:ext>
            </a:extLst>
          </p:cNvPr>
          <p:cNvSpPr/>
          <p:nvPr/>
        </p:nvSpPr>
        <p:spPr>
          <a:xfrm>
            <a:off x="7822430" y="5515533"/>
            <a:ext cx="889815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en-US" sz="800" dirty="0"/>
          </a:p>
          <a:p>
            <a:r>
              <a:rPr lang="en-US" sz="800" dirty="0"/>
              <a:t> 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62746FAA-FD39-4C7E-B72D-5EB10A1F9645}"/>
              </a:ext>
            </a:extLst>
          </p:cNvPr>
          <p:cNvSpPr/>
          <p:nvPr/>
        </p:nvSpPr>
        <p:spPr>
          <a:xfrm>
            <a:off x="1859520" y="6568180"/>
            <a:ext cx="8428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Carbon compounds</a:t>
            </a:r>
          </a:p>
          <a:p>
            <a:pPr algn="ctr"/>
            <a:r>
              <a:rPr lang="en-US" sz="800" dirty="0"/>
              <a:t> 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889CD323-4010-4D1C-899E-D8E20531F8DE}"/>
              </a:ext>
            </a:extLst>
          </p:cNvPr>
          <p:cNvSpPr txBox="1"/>
          <p:nvPr/>
        </p:nvSpPr>
        <p:spPr>
          <a:xfrm>
            <a:off x="2261084" y="4389866"/>
            <a:ext cx="1099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Students sat as per seating plan.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DC93C4B9-DE2B-44DD-921C-8683F77E0258}"/>
              </a:ext>
            </a:extLst>
          </p:cNvPr>
          <p:cNvSpPr/>
          <p:nvPr/>
        </p:nvSpPr>
        <p:spPr>
          <a:xfrm rot="631586">
            <a:off x="5091703" y="1429513"/>
            <a:ext cx="1380839" cy="214301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CCD2276B-9838-4679-BC04-DB260D70217E}"/>
              </a:ext>
            </a:extLst>
          </p:cNvPr>
          <p:cNvSpPr/>
          <p:nvPr/>
        </p:nvSpPr>
        <p:spPr>
          <a:xfrm rot="20917980">
            <a:off x="5129565" y="2067840"/>
            <a:ext cx="1380839" cy="214301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411F2133-E6E2-4E33-958F-1CE2D896C2C9}"/>
              </a:ext>
            </a:extLst>
          </p:cNvPr>
          <p:cNvSpPr/>
          <p:nvPr/>
        </p:nvSpPr>
        <p:spPr>
          <a:xfrm>
            <a:off x="5016285" y="1753266"/>
            <a:ext cx="1380839" cy="214301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Triangle 45">
            <a:extLst>
              <a:ext uri="{FF2B5EF4-FFF2-40B4-BE49-F238E27FC236}">
                <a16:creationId xmlns:a16="http://schemas.microsoft.com/office/drawing/2014/main" id="{45AFA505-7617-4FC4-A4F5-2A0D069C29C6}"/>
              </a:ext>
            </a:extLst>
          </p:cNvPr>
          <p:cNvSpPr/>
          <p:nvPr/>
        </p:nvSpPr>
        <p:spPr>
          <a:xfrm rot="4569838" flipV="1">
            <a:off x="4801347" y="2198557"/>
            <a:ext cx="433513" cy="350830"/>
          </a:xfrm>
          <a:prstGeom prst="triangle">
            <a:avLst>
              <a:gd name="adj" fmla="val 45360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5" name="Triangle 45">
            <a:extLst>
              <a:ext uri="{FF2B5EF4-FFF2-40B4-BE49-F238E27FC236}">
                <a16:creationId xmlns:a16="http://schemas.microsoft.com/office/drawing/2014/main" id="{A4C12CC1-07D3-4555-8C35-1F482E6CC24B}"/>
              </a:ext>
            </a:extLst>
          </p:cNvPr>
          <p:cNvSpPr/>
          <p:nvPr/>
        </p:nvSpPr>
        <p:spPr>
          <a:xfrm rot="5400000" flipV="1">
            <a:off x="4629273" y="1689291"/>
            <a:ext cx="433511" cy="350832"/>
          </a:xfrm>
          <a:prstGeom prst="triangle">
            <a:avLst>
              <a:gd name="adj" fmla="val 45360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" name="Oval 307"/>
          <p:cNvSpPr/>
          <p:nvPr/>
        </p:nvSpPr>
        <p:spPr>
          <a:xfrm>
            <a:off x="7638114" y="14387177"/>
            <a:ext cx="923678" cy="9808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Year </a:t>
            </a:r>
          </a:p>
          <a:p>
            <a:pPr algn="ctr"/>
            <a:r>
              <a:rPr lang="en-GB" sz="32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33" name="Oval 332"/>
          <p:cNvSpPr/>
          <p:nvPr/>
        </p:nvSpPr>
        <p:spPr>
          <a:xfrm>
            <a:off x="5196956" y="7928810"/>
            <a:ext cx="916560" cy="9780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Year</a:t>
            </a:r>
          </a:p>
          <a:p>
            <a:pPr algn="ctr"/>
            <a:r>
              <a:rPr lang="en-GB" sz="3200" b="1" dirty="0">
                <a:solidFill>
                  <a:schemeClr val="tx1"/>
                </a:solidFill>
              </a:rPr>
              <a:t>11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C8D7BD-C567-25FC-F238-EE677F61A7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40" y="143840"/>
            <a:ext cx="2772315" cy="1446224"/>
          </a:xfrm>
          <a:prstGeom prst="rect">
            <a:avLst/>
          </a:prstGeom>
        </p:spPr>
      </p:pic>
      <p:sp>
        <p:nvSpPr>
          <p:cNvPr id="209" name="TextBox 208">
            <a:extLst>
              <a:ext uri="{FF2B5EF4-FFF2-40B4-BE49-F238E27FC236}">
                <a16:creationId xmlns:a16="http://schemas.microsoft.com/office/drawing/2014/main" id="{C597564D-2352-DD42-1824-0539B08F106F}"/>
              </a:ext>
            </a:extLst>
          </p:cNvPr>
          <p:cNvSpPr txBox="1"/>
          <p:nvPr/>
        </p:nvSpPr>
        <p:spPr>
          <a:xfrm>
            <a:off x="227156" y="3861020"/>
            <a:ext cx="1161052" cy="646986"/>
          </a:xfrm>
          <a:prstGeom prst="wedgeRoundRectCallout">
            <a:avLst>
              <a:gd name="adj1" fmla="val 102816"/>
              <a:gd name="adj2" fmla="val 40183"/>
              <a:gd name="adj3" fmla="val 16667"/>
            </a:avLst>
          </a:prstGeom>
          <a:solidFill>
            <a:srgbClr val="FDCDD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/>
              <a:t>Work produced in the supervised time must be clearly identified as such.</a:t>
            </a:r>
            <a:endParaRPr lang="en-US" sz="800" b="1" u="sng" dirty="0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9EE4F482-6376-1743-22B0-35D2EDFAB05C}"/>
              </a:ext>
            </a:extLst>
          </p:cNvPr>
          <p:cNvSpPr/>
          <p:nvPr/>
        </p:nvSpPr>
        <p:spPr>
          <a:xfrm>
            <a:off x="4300167" y="11970968"/>
            <a:ext cx="13310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monoprint, collagraph and block printing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9A06A9-0026-1DAB-6912-B18288581D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3961" y="15067491"/>
            <a:ext cx="1483280" cy="11130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E4558C4-31BE-D0DA-CD77-C990BBC40299}"/>
              </a:ext>
            </a:extLst>
          </p:cNvPr>
          <p:cNvSpPr txBox="1"/>
          <p:nvPr/>
        </p:nvSpPr>
        <p:spPr>
          <a:xfrm>
            <a:off x="7631228" y="-4237"/>
            <a:ext cx="2078811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Assessment Objectives</a:t>
            </a:r>
          </a:p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• AO1: Develop ideas through investigations, demonstrating critical understanding of sources. 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• AO2: Refine work by exploring ideas, selecting and experimenting with appropriate media, materials, techniques and processes. 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• AO3: Record ideas, observations and insights relevant to intentions as work progresses.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• AO4: Present a personal and meaningful response that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realises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intentions and demonstrates understanding of visual language.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3D75739-563E-262A-4877-00F4350AD5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9795" y="92176"/>
            <a:ext cx="1188546" cy="1463649"/>
          </a:xfrm>
          <a:prstGeom prst="rect">
            <a:avLst/>
          </a:prstGeom>
        </p:spPr>
      </p:pic>
      <p:sp>
        <p:nvSpPr>
          <p:cNvPr id="222" name="TextBox 221">
            <a:extLst>
              <a:ext uri="{FF2B5EF4-FFF2-40B4-BE49-F238E27FC236}">
                <a16:creationId xmlns:a16="http://schemas.microsoft.com/office/drawing/2014/main" id="{8FD663D9-EE67-66DE-18F6-273FA1BD0543}"/>
              </a:ext>
            </a:extLst>
          </p:cNvPr>
          <p:cNvSpPr txBox="1"/>
          <p:nvPr/>
        </p:nvSpPr>
        <p:spPr>
          <a:xfrm rot="16200000">
            <a:off x="5532258" y="699387"/>
            <a:ext cx="1422057" cy="246221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The Bigger Picture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53A0FB4-4A63-FE1C-8152-3045CEB7311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48" r="5183" b="4215"/>
          <a:stretch/>
        </p:blipFill>
        <p:spPr>
          <a:xfrm rot="16200000">
            <a:off x="5646349" y="13825339"/>
            <a:ext cx="841849" cy="11640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D07424-D743-FA42-186B-CC85C55B6A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0349" y="12887951"/>
            <a:ext cx="1154756" cy="15364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6A5F9FB-5BEA-7535-DEC9-BBC0E67D39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435" y="2360092"/>
            <a:ext cx="1908297" cy="143420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ED2AE69-6C87-DE5C-A0EB-4B3D040D39B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9606" t="5483" r="9149" b="4803"/>
          <a:stretch/>
        </p:blipFill>
        <p:spPr>
          <a:xfrm>
            <a:off x="296400" y="9937101"/>
            <a:ext cx="865115" cy="1273702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51FA96A0-0FA3-5D11-07B5-B528CE890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" t="12687" r="2607" b="9082"/>
          <a:stretch/>
        </p:blipFill>
        <p:spPr bwMode="auto">
          <a:xfrm>
            <a:off x="2744202" y="11344168"/>
            <a:ext cx="984528" cy="106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0A785D4-9A42-F306-4CFB-A70C25E294B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82122" y="11504280"/>
            <a:ext cx="887124" cy="6653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7D13E7B-191A-1CC6-2171-685CFB65E2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09987" y="11809828"/>
            <a:ext cx="1009941" cy="75745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3C5A4AD-080B-CF24-13BC-04D605E7879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7155" y="11293582"/>
            <a:ext cx="957267" cy="127370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F5F4546-BD4C-4595-A508-27B3905FB13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91294" y="9573063"/>
            <a:ext cx="1462421" cy="109681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9DCDC34-97AA-B54B-BF44-B7E3F6403AB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4005" y="9487948"/>
            <a:ext cx="1108555" cy="83141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36E7D17-7B82-850F-0902-CF56D1C2397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64140" y="9623415"/>
            <a:ext cx="1080691" cy="810518"/>
          </a:xfrm>
          <a:prstGeom prst="rect">
            <a:avLst/>
          </a:prstGeom>
        </p:spPr>
      </p:pic>
      <p:sp>
        <p:nvSpPr>
          <p:cNvPr id="242" name="TextBox 241">
            <a:extLst>
              <a:ext uri="{FF2B5EF4-FFF2-40B4-BE49-F238E27FC236}">
                <a16:creationId xmlns:a16="http://schemas.microsoft.com/office/drawing/2014/main" id="{B8D199A1-31DB-D0C7-1649-FD0E65164DD4}"/>
              </a:ext>
            </a:extLst>
          </p:cNvPr>
          <p:cNvSpPr txBox="1"/>
          <p:nvPr/>
        </p:nvSpPr>
        <p:spPr>
          <a:xfrm>
            <a:off x="2545609" y="8824136"/>
            <a:ext cx="1155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charcoal, pastels, pen and ink, crayons and pencil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5FA5A93E-B372-354B-5590-EEBC82E301B6}"/>
              </a:ext>
            </a:extLst>
          </p:cNvPr>
          <p:cNvSpPr/>
          <p:nvPr/>
        </p:nvSpPr>
        <p:spPr>
          <a:xfrm>
            <a:off x="293247" y="14727436"/>
            <a:ext cx="860841" cy="21544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800" dirty="0"/>
              <a:t>digital imagery</a:t>
            </a:r>
            <a:endParaRPr lang="en-US" sz="800" dirty="0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072A12F0-F46B-3792-B6F7-CEFF4F0C1B8F}"/>
              </a:ext>
            </a:extLst>
          </p:cNvPr>
          <p:cNvSpPr/>
          <p:nvPr/>
        </p:nvSpPr>
        <p:spPr>
          <a:xfrm>
            <a:off x="8861287" y="7004310"/>
            <a:ext cx="883343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800" dirty="0"/>
              <a:t>Purposeful </a:t>
            </a:r>
          </a:p>
          <a:p>
            <a:r>
              <a:rPr lang="en-GB" sz="800" dirty="0"/>
              <a:t>Experimentation with materials,</a:t>
            </a:r>
          </a:p>
          <a:p>
            <a:r>
              <a:rPr lang="en-GB" sz="800" dirty="0"/>
              <a:t>Techniques and </a:t>
            </a:r>
          </a:p>
          <a:p>
            <a:r>
              <a:rPr lang="en-GB" sz="800" dirty="0"/>
              <a:t>Processes.</a:t>
            </a:r>
            <a:endParaRPr lang="en-US" sz="800" dirty="0"/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C5B68F2D-7647-8CCB-7EA4-44352F5DC6D0}"/>
              </a:ext>
            </a:extLst>
          </p:cNvPr>
          <p:cNvSpPr txBox="1"/>
          <p:nvPr/>
        </p:nvSpPr>
        <p:spPr>
          <a:xfrm>
            <a:off x="2890992" y="5013241"/>
            <a:ext cx="1662287" cy="783193"/>
          </a:xfrm>
          <a:prstGeom prst="wedgeRoundRectCallout">
            <a:avLst>
              <a:gd name="adj1" fmla="val -36250"/>
              <a:gd name="adj2" fmla="val 77153"/>
              <a:gd name="adj3" fmla="val 16667"/>
            </a:avLst>
          </a:prstGeom>
          <a:solidFill>
            <a:srgbClr val="FDCDD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AO2: Refine work by exploring ideas, selecting and experimenting with appropriate media, materials, techniques and processes. 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1C82EEE0-6513-8FF4-7C55-6CAD4B39FD76}"/>
              </a:ext>
            </a:extLst>
          </p:cNvPr>
          <p:cNvSpPr txBox="1"/>
          <p:nvPr/>
        </p:nvSpPr>
        <p:spPr>
          <a:xfrm>
            <a:off x="5618186" y="4908725"/>
            <a:ext cx="1662287" cy="646986"/>
          </a:xfrm>
          <a:prstGeom prst="wedgeRoundRectCallout">
            <a:avLst>
              <a:gd name="adj1" fmla="val -30520"/>
              <a:gd name="adj2" fmla="val 88099"/>
              <a:gd name="adj3" fmla="val 16667"/>
            </a:avLst>
          </a:prstGeom>
          <a:solidFill>
            <a:srgbClr val="FDCDD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AO3: Record ideas, observations and insights relevant to intentions as work progresses.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D270D6C4-E113-F707-061D-AB90F17E08D4}"/>
              </a:ext>
            </a:extLst>
          </p:cNvPr>
          <p:cNvSpPr txBox="1"/>
          <p:nvPr/>
        </p:nvSpPr>
        <p:spPr>
          <a:xfrm>
            <a:off x="22039" y="5472286"/>
            <a:ext cx="1662287" cy="783193"/>
          </a:xfrm>
          <a:prstGeom prst="wedgeRoundRectCallout">
            <a:avLst>
              <a:gd name="adj1" fmla="val 41679"/>
              <a:gd name="adj2" fmla="val -80950"/>
              <a:gd name="adj3" fmla="val 16667"/>
            </a:avLst>
          </a:prstGeom>
          <a:solidFill>
            <a:srgbClr val="FDCDD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AO4: Present a personal and meaningful response that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realises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intentions and demonstrates understanding of visual language.</a:t>
            </a:r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E230A649-1FAD-D03E-331D-FCD481994F57}"/>
              </a:ext>
            </a:extLst>
          </p:cNvPr>
          <p:cNvSpPr/>
          <p:nvPr/>
        </p:nvSpPr>
        <p:spPr>
          <a:xfrm>
            <a:off x="8329849" y="5510178"/>
            <a:ext cx="849913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800" dirty="0"/>
              <a:t>Marking work</a:t>
            </a:r>
          </a:p>
          <a:p>
            <a:r>
              <a:rPr lang="en-US" sz="800" dirty="0"/>
              <a:t>as it progresses </a:t>
            </a:r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377AA0CB-E5AE-82E7-25D8-85F67371E52A}"/>
              </a:ext>
            </a:extLst>
          </p:cNvPr>
          <p:cNvSpPr/>
          <p:nvPr/>
        </p:nvSpPr>
        <p:spPr>
          <a:xfrm>
            <a:off x="8174912" y="4283422"/>
            <a:ext cx="849913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800" dirty="0"/>
              <a:t>Marking work</a:t>
            </a:r>
          </a:p>
          <a:p>
            <a:r>
              <a:rPr lang="en-US" sz="800" dirty="0"/>
              <a:t>as it progresses </a:t>
            </a:r>
          </a:p>
        </p:txBody>
      </p: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7A19F700-BEED-C403-0328-E3338B4DC33B}"/>
              </a:ext>
            </a:extLst>
          </p:cNvPr>
          <p:cNvCxnSpPr>
            <a:cxnSpLocks/>
            <a:stCxn id="344" idx="0"/>
          </p:cNvCxnSpPr>
          <p:nvPr/>
        </p:nvCxnSpPr>
        <p:spPr>
          <a:xfrm flipH="1" flipV="1">
            <a:off x="7874623" y="4080222"/>
            <a:ext cx="725246" cy="203200"/>
          </a:xfrm>
          <a:prstGeom prst="line">
            <a:avLst/>
          </a:prstGeom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 descr="A picture containing text&#10;&#10;Description automatically generated">
            <a:extLst>
              <a:ext uri="{FF2B5EF4-FFF2-40B4-BE49-F238E27FC236}">
                <a16:creationId xmlns:a16="http://schemas.microsoft.com/office/drawing/2014/main" id="{A12D3D3E-58AF-4012-D688-F2893E65512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973" y="1642616"/>
            <a:ext cx="1300469" cy="161298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5568EFF-89B2-FC17-BB66-5A51E9B031B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71962" y="7257885"/>
            <a:ext cx="1031876" cy="770857"/>
          </a:xfrm>
          <a:prstGeom prst="rect">
            <a:avLst/>
          </a:prstGeom>
        </p:spPr>
      </p:pic>
      <p:sp>
        <p:nvSpPr>
          <p:cNvPr id="348" name="Rectangle 347">
            <a:extLst>
              <a:ext uri="{FF2B5EF4-FFF2-40B4-BE49-F238E27FC236}">
                <a16:creationId xmlns:a16="http://schemas.microsoft.com/office/drawing/2014/main" id="{B7BE0746-813E-285C-BD1A-8F50AEDF3762}"/>
              </a:ext>
            </a:extLst>
          </p:cNvPr>
          <p:cNvSpPr/>
          <p:nvPr/>
        </p:nvSpPr>
        <p:spPr>
          <a:xfrm>
            <a:off x="3705386" y="8829650"/>
            <a:ext cx="1558227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800" dirty="0"/>
              <a:t>Drawing for different purposes from small scale studies to large scale tonal sketches</a:t>
            </a:r>
            <a:endParaRPr lang="en-US" sz="800" dirty="0"/>
          </a:p>
        </p:txBody>
      </p:sp>
      <p:cxnSp>
        <p:nvCxnSpPr>
          <p:cNvPr id="350" name="Straight Connector 349">
            <a:extLst>
              <a:ext uri="{FF2B5EF4-FFF2-40B4-BE49-F238E27FC236}">
                <a16:creationId xmlns:a16="http://schemas.microsoft.com/office/drawing/2014/main" id="{B0F92D37-AFFF-9295-FDD3-35831FC6E726}"/>
              </a:ext>
            </a:extLst>
          </p:cNvPr>
          <p:cNvCxnSpPr>
            <a:cxnSpLocks/>
          </p:cNvCxnSpPr>
          <p:nvPr/>
        </p:nvCxnSpPr>
        <p:spPr>
          <a:xfrm flipV="1">
            <a:off x="4296547" y="8554631"/>
            <a:ext cx="0" cy="35574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948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15134</TotalTime>
  <Words>887</Words>
  <Application>Microsoft Office PowerPoint</Application>
  <PresentationFormat>Custom</PresentationFormat>
  <Paragraphs>130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Kathleen Bellis</cp:lastModifiedBy>
  <cp:revision>305</cp:revision>
  <cp:lastPrinted>2020-05-13T14:10:46Z</cp:lastPrinted>
  <dcterms:created xsi:type="dcterms:W3CDTF">2018-02-08T08:28:53Z</dcterms:created>
  <dcterms:modified xsi:type="dcterms:W3CDTF">2022-06-15T11:59:58Z</dcterms:modified>
</cp:coreProperties>
</file>